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56" r:id="rId4"/>
    <p:sldId id="258" r:id="rId5"/>
    <p:sldId id="259" r:id="rId6"/>
    <p:sldId id="261" r:id="rId7"/>
    <p:sldId id="263" r:id="rId8"/>
    <p:sldId id="262" r:id="rId9"/>
    <p:sldId id="264" r:id="rId10"/>
    <p:sldId id="265" r:id="rId11"/>
    <p:sldId id="266" r:id="rId12"/>
    <p:sldId id="267" r:id="rId13"/>
    <p:sldId id="268" r:id="rId1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7" d="100"/>
          <a:sy n="77" d="100"/>
        </p:scale>
        <p:origin x="83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578A8D-095E-3B4B-D051-6B8D39D5A9D8}"/>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0ED7254-DC62-D20E-6B76-52665A7BD9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B01737FF-59FE-BF6C-1DDC-1DA4D6D68D4A}"/>
              </a:ext>
            </a:extLst>
          </p:cNvPr>
          <p:cNvSpPr>
            <a:spLocks noGrp="1"/>
          </p:cNvSpPr>
          <p:nvPr>
            <p:ph type="dt" sz="half" idx="10"/>
          </p:nvPr>
        </p:nvSpPr>
        <p:spPr/>
        <p:txBody>
          <a:bodyPr/>
          <a:lstStyle/>
          <a:p>
            <a:fld id="{875182FB-671A-498F-923A-34C9319F22CB}" type="datetimeFigureOut">
              <a:rPr lang="it-IT" smtClean="0"/>
              <a:t>16/03/2026</a:t>
            </a:fld>
            <a:endParaRPr lang="it-IT"/>
          </a:p>
        </p:txBody>
      </p:sp>
      <p:sp>
        <p:nvSpPr>
          <p:cNvPr id="5" name="Segnaposto piè di pagina 4">
            <a:extLst>
              <a:ext uri="{FF2B5EF4-FFF2-40B4-BE49-F238E27FC236}">
                <a16:creationId xmlns:a16="http://schemas.microsoft.com/office/drawing/2014/main" id="{3111761F-5C30-F24E-CB8B-E7413FBC575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AD61007-559B-3984-2CE9-25AA4DFF8471}"/>
              </a:ext>
            </a:extLst>
          </p:cNvPr>
          <p:cNvSpPr>
            <a:spLocks noGrp="1"/>
          </p:cNvSpPr>
          <p:nvPr>
            <p:ph type="sldNum" sz="quarter" idx="12"/>
          </p:nvPr>
        </p:nvSpPr>
        <p:spPr/>
        <p:txBody>
          <a:bodyPr/>
          <a:lstStyle/>
          <a:p>
            <a:fld id="{4B853F2E-A09C-42C6-8CC1-D7E203F1593E}" type="slidenum">
              <a:rPr lang="it-IT" smtClean="0"/>
              <a:t>‹N›</a:t>
            </a:fld>
            <a:endParaRPr lang="it-IT"/>
          </a:p>
        </p:txBody>
      </p:sp>
    </p:spTree>
    <p:extLst>
      <p:ext uri="{BB962C8B-B14F-4D97-AF65-F5344CB8AC3E}">
        <p14:creationId xmlns:p14="http://schemas.microsoft.com/office/powerpoint/2010/main" val="731771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B2DD28-4BAD-C4C6-D8DE-F19157AB75EE}"/>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0CBDDC7-AA9C-2406-CE5B-AF4BC06BF4E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FA4FAC3-53F8-6223-F098-83719468FB86}"/>
              </a:ext>
            </a:extLst>
          </p:cNvPr>
          <p:cNvSpPr>
            <a:spLocks noGrp="1"/>
          </p:cNvSpPr>
          <p:nvPr>
            <p:ph type="dt" sz="half" idx="10"/>
          </p:nvPr>
        </p:nvSpPr>
        <p:spPr/>
        <p:txBody>
          <a:bodyPr/>
          <a:lstStyle/>
          <a:p>
            <a:fld id="{875182FB-671A-498F-923A-34C9319F22CB}" type="datetimeFigureOut">
              <a:rPr lang="it-IT" smtClean="0"/>
              <a:t>16/03/2026</a:t>
            </a:fld>
            <a:endParaRPr lang="it-IT"/>
          </a:p>
        </p:txBody>
      </p:sp>
      <p:sp>
        <p:nvSpPr>
          <p:cNvPr id="5" name="Segnaposto piè di pagina 4">
            <a:extLst>
              <a:ext uri="{FF2B5EF4-FFF2-40B4-BE49-F238E27FC236}">
                <a16:creationId xmlns:a16="http://schemas.microsoft.com/office/drawing/2014/main" id="{633D61BC-4363-AEFD-02FE-E685E347B98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12D7ABD-342A-A47A-7320-A9F7C35881CE}"/>
              </a:ext>
            </a:extLst>
          </p:cNvPr>
          <p:cNvSpPr>
            <a:spLocks noGrp="1"/>
          </p:cNvSpPr>
          <p:nvPr>
            <p:ph type="sldNum" sz="quarter" idx="12"/>
          </p:nvPr>
        </p:nvSpPr>
        <p:spPr/>
        <p:txBody>
          <a:bodyPr/>
          <a:lstStyle/>
          <a:p>
            <a:fld id="{4B853F2E-A09C-42C6-8CC1-D7E203F1593E}" type="slidenum">
              <a:rPr lang="it-IT" smtClean="0"/>
              <a:t>‹N›</a:t>
            </a:fld>
            <a:endParaRPr lang="it-IT"/>
          </a:p>
        </p:txBody>
      </p:sp>
    </p:spTree>
    <p:extLst>
      <p:ext uri="{BB962C8B-B14F-4D97-AF65-F5344CB8AC3E}">
        <p14:creationId xmlns:p14="http://schemas.microsoft.com/office/powerpoint/2010/main" val="4037750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83A2380-4FAE-134C-02BF-141DD8BC49E0}"/>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CE70678-0572-3FF8-E7CE-ACFF2671953A}"/>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0D6BC55-4EC8-6A6C-6276-A1E89857ECCE}"/>
              </a:ext>
            </a:extLst>
          </p:cNvPr>
          <p:cNvSpPr>
            <a:spLocks noGrp="1"/>
          </p:cNvSpPr>
          <p:nvPr>
            <p:ph type="dt" sz="half" idx="10"/>
          </p:nvPr>
        </p:nvSpPr>
        <p:spPr/>
        <p:txBody>
          <a:bodyPr/>
          <a:lstStyle/>
          <a:p>
            <a:fld id="{875182FB-671A-498F-923A-34C9319F22CB}" type="datetimeFigureOut">
              <a:rPr lang="it-IT" smtClean="0"/>
              <a:t>16/03/2026</a:t>
            </a:fld>
            <a:endParaRPr lang="it-IT"/>
          </a:p>
        </p:txBody>
      </p:sp>
      <p:sp>
        <p:nvSpPr>
          <p:cNvPr id="5" name="Segnaposto piè di pagina 4">
            <a:extLst>
              <a:ext uri="{FF2B5EF4-FFF2-40B4-BE49-F238E27FC236}">
                <a16:creationId xmlns:a16="http://schemas.microsoft.com/office/drawing/2014/main" id="{6AE60AB2-DBC5-30B1-84D0-67E3AB00595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55D0006-8331-E206-9E55-1DEC5B2AC611}"/>
              </a:ext>
            </a:extLst>
          </p:cNvPr>
          <p:cNvSpPr>
            <a:spLocks noGrp="1"/>
          </p:cNvSpPr>
          <p:nvPr>
            <p:ph type="sldNum" sz="quarter" idx="12"/>
          </p:nvPr>
        </p:nvSpPr>
        <p:spPr/>
        <p:txBody>
          <a:bodyPr/>
          <a:lstStyle/>
          <a:p>
            <a:fld id="{4B853F2E-A09C-42C6-8CC1-D7E203F1593E}" type="slidenum">
              <a:rPr lang="it-IT" smtClean="0"/>
              <a:t>‹N›</a:t>
            </a:fld>
            <a:endParaRPr lang="it-IT"/>
          </a:p>
        </p:txBody>
      </p:sp>
    </p:spTree>
    <p:extLst>
      <p:ext uri="{BB962C8B-B14F-4D97-AF65-F5344CB8AC3E}">
        <p14:creationId xmlns:p14="http://schemas.microsoft.com/office/powerpoint/2010/main" val="3911056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78071D-1812-9680-5CDA-B4AD01FA75D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F846F86-A4A3-88DA-ADD4-7CA3FB65B3BD}"/>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1287516-EE54-93EB-C510-FC9D527E27BF}"/>
              </a:ext>
            </a:extLst>
          </p:cNvPr>
          <p:cNvSpPr>
            <a:spLocks noGrp="1"/>
          </p:cNvSpPr>
          <p:nvPr>
            <p:ph type="dt" sz="half" idx="10"/>
          </p:nvPr>
        </p:nvSpPr>
        <p:spPr/>
        <p:txBody>
          <a:bodyPr/>
          <a:lstStyle/>
          <a:p>
            <a:fld id="{875182FB-671A-498F-923A-34C9319F22CB}" type="datetimeFigureOut">
              <a:rPr lang="it-IT" smtClean="0"/>
              <a:t>16/03/2026</a:t>
            </a:fld>
            <a:endParaRPr lang="it-IT"/>
          </a:p>
        </p:txBody>
      </p:sp>
      <p:sp>
        <p:nvSpPr>
          <p:cNvPr id="5" name="Segnaposto piè di pagina 4">
            <a:extLst>
              <a:ext uri="{FF2B5EF4-FFF2-40B4-BE49-F238E27FC236}">
                <a16:creationId xmlns:a16="http://schemas.microsoft.com/office/drawing/2014/main" id="{4A3A44E0-FF5B-DEC7-0202-BC06F04D78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B7FD8CA-D170-5D44-F9E3-43B55A56FE52}"/>
              </a:ext>
            </a:extLst>
          </p:cNvPr>
          <p:cNvSpPr>
            <a:spLocks noGrp="1"/>
          </p:cNvSpPr>
          <p:nvPr>
            <p:ph type="sldNum" sz="quarter" idx="12"/>
          </p:nvPr>
        </p:nvSpPr>
        <p:spPr/>
        <p:txBody>
          <a:bodyPr/>
          <a:lstStyle/>
          <a:p>
            <a:fld id="{4B853F2E-A09C-42C6-8CC1-D7E203F1593E}" type="slidenum">
              <a:rPr lang="it-IT" smtClean="0"/>
              <a:t>‹N›</a:t>
            </a:fld>
            <a:endParaRPr lang="it-IT"/>
          </a:p>
        </p:txBody>
      </p:sp>
    </p:spTree>
    <p:extLst>
      <p:ext uri="{BB962C8B-B14F-4D97-AF65-F5344CB8AC3E}">
        <p14:creationId xmlns:p14="http://schemas.microsoft.com/office/powerpoint/2010/main" val="1348814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460262-E8C1-2931-93D5-93D4B3EE70C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509137EB-147B-C6AA-FB4C-F943C7CC1E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B6B1F617-12E5-67C0-02E7-208F168FA238}"/>
              </a:ext>
            </a:extLst>
          </p:cNvPr>
          <p:cNvSpPr>
            <a:spLocks noGrp="1"/>
          </p:cNvSpPr>
          <p:nvPr>
            <p:ph type="dt" sz="half" idx="10"/>
          </p:nvPr>
        </p:nvSpPr>
        <p:spPr/>
        <p:txBody>
          <a:bodyPr/>
          <a:lstStyle/>
          <a:p>
            <a:fld id="{875182FB-671A-498F-923A-34C9319F22CB}" type="datetimeFigureOut">
              <a:rPr lang="it-IT" smtClean="0"/>
              <a:t>16/03/2026</a:t>
            </a:fld>
            <a:endParaRPr lang="it-IT"/>
          </a:p>
        </p:txBody>
      </p:sp>
      <p:sp>
        <p:nvSpPr>
          <p:cNvPr id="5" name="Segnaposto piè di pagina 4">
            <a:extLst>
              <a:ext uri="{FF2B5EF4-FFF2-40B4-BE49-F238E27FC236}">
                <a16:creationId xmlns:a16="http://schemas.microsoft.com/office/drawing/2014/main" id="{5078510B-5DD6-5D44-A7B2-D334FA35DC6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1476D57-656E-0685-DF68-34E80E6ADC9B}"/>
              </a:ext>
            </a:extLst>
          </p:cNvPr>
          <p:cNvSpPr>
            <a:spLocks noGrp="1"/>
          </p:cNvSpPr>
          <p:nvPr>
            <p:ph type="sldNum" sz="quarter" idx="12"/>
          </p:nvPr>
        </p:nvSpPr>
        <p:spPr/>
        <p:txBody>
          <a:bodyPr/>
          <a:lstStyle/>
          <a:p>
            <a:fld id="{4B853F2E-A09C-42C6-8CC1-D7E203F1593E}" type="slidenum">
              <a:rPr lang="it-IT" smtClean="0"/>
              <a:t>‹N›</a:t>
            </a:fld>
            <a:endParaRPr lang="it-IT"/>
          </a:p>
        </p:txBody>
      </p:sp>
    </p:spTree>
    <p:extLst>
      <p:ext uri="{BB962C8B-B14F-4D97-AF65-F5344CB8AC3E}">
        <p14:creationId xmlns:p14="http://schemas.microsoft.com/office/powerpoint/2010/main" val="461779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AF7221-6AA0-8F39-37B8-5F1E23D3680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6353A7C-FE1A-1387-61EA-4E5F573E976C}"/>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AC3C8B02-FC75-07C7-3AF3-8E17DEC37441}"/>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B4F5BE49-E1CF-48B7-6040-E8D5ADB5EC8D}"/>
              </a:ext>
            </a:extLst>
          </p:cNvPr>
          <p:cNvSpPr>
            <a:spLocks noGrp="1"/>
          </p:cNvSpPr>
          <p:nvPr>
            <p:ph type="dt" sz="half" idx="10"/>
          </p:nvPr>
        </p:nvSpPr>
        <p:spPr/>
        <p:txBody>
          <a:bodyPr/>
          <a:lstStyle/>
          <a:p>
            <a:fld id="{875182FB-671A-498F-923A-34C9319F22CB}" type="datetimeFigureOut">
              <a:rPr lang="it-IT" smtClean="0"/>
              <a:t>16/03/2026</a:t>
            </a:fld>
            <a:endParaRPr lang="it-IT"/>
          </a:p>
        </p:txBody>
      </p:sp>
      <p:sp>
        <p:nvSpPr>
          <p:cNvPr id="6" name="Segnaposto piè di pagina 5">
            <a:extLst>
              <a:ext uri="{FF2B5EF4-FFF2-40B4-BE49-F238E27FC236}">
                <a16:creationId xmlns:a16="http://schemas.microsoft.com/office/drawing/2014/main" id="{59A83AFE-058D-7126-3FBC-C287C5E6EC0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75FEC8C-516E-AE44-4535-225756D20BF6}"/>
              </a:ext>
            </a:extLst>
          </p:cNvPr>
          <p:cNvSpPr>
            <a:spLocks noGrp="1"/>
          </p:cNvSpPr>
          <p:nvPr>
            <p:ph type="sldNum" sz="quarter" idx="12"/>
          </p:nvPr>
        </p:nvSpPr>
        <p:spPr/>
        <p:txBody>
          <a:bodyPr/>
          <a:lstStyle/>
          <a:p>
            <a:fld id="{4B853F2E-A09C-42C6-8CC1-D7E203F1593E}" type="slidenum">
              <a:rPr lang="it-IT" smtClean="0"/>
              <a:t>‹N›</a:t>
            </a:fld>
            <a:endParaRPr lang="it-IT"/>
          </a:p>
        </p:txBody>
      </p:sp>
    </p:spTree>
    <p:extLst>
      <p:ext uri="{BB962C8B-B14F-4D97-AF65-F5344CB8AC3E}">
        <p14:creationId xmlns:p14="http://schemas.microsoft.com/office/powerpoint/2010/main" val="74038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966E5D-F64C-885A-FC01-AD207D2C0089}"/>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87684EF-7106-02B2-B93C-01552F42E3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9BD91461-7C86-122A-D551-78F42A37032D}"/>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E8C2F9C-848A-347F-CA66-D0EBDBD01D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141B51AC-ED68-8AFD-5714-1992189F4F18}"/>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6A66B9-BEE7-278A-E885-2C44D8B9E64D}"/>
              </a:ext>
            </a:extLst>
          </p:cNvPr>
          <p:cNvSpPr>
            <a:spLocks noGrp="1"/>
          </p:cNvSpPr>
          <p:nvPr>
            <p:ph type="dt" sz="half" idx="10"/>
          </p:nvPr>
        </p:nvSpPr>
        <p:spPr/>
        <p:txBody>
          <a:bodyPr/>
          <a:lstStyle/>
          <a:p>
            <a:fld id="{875182FB-671A-498F-923A-34C9319F22CB}" type="datetimeFigureOut">
              <a:rPr lang="it-IT" smtClean="0"/>
              <a:t>16/03/2026</a:t>
            </a:fld>
            <a:endParaRPr lang="it-IT"/>
          </a:p>
        </p:txBody>
      </p:sp>
      <p:sp>
        <p:nvSpPr>
          <p:cNvPr id="8" name="Segnaposto piè di pagina 7">
            <a:extLst>
              <a:ext uri="{FF2B5EF4-FFF2-40B4-BE49-F238E27FC236}">
                <a16:creationId xmlns:a16="http://schemas.microsoft.com/office/drawing/2014/main" id="{6A0A57CF-1B74-E904-2690-5653C1BCFE98}"/>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B3242D7-6D2D-45B8-0E28-674C148F82BC}"/>
              </a:ext>
            </a:extLst>
          </p:cNvPr>
          <p:cNvSpPr>
            <a:spLocks noGrp="1"/>
          </p:cNvSpPr>
          <p:nvPr>
            <p:ph type="sldNum" sz="quarter" idx="12"/>
          </p:nvPr>
        </p:nvSpPr>
        <p:spPr/>
        <p:txBody>
          <a:bodyPr/>
          <a:lstStyle/>
          <a:p>
            <a:fld id="{4B853F2E-A09C-42C6-8CC1-D7E203F1593E}" type="slidenum">
              <a:rPr lang="it-IT" smtClean="0"/>
              <a:t>‹N›</a:t>
            </a:fld>
            <a:endParaRPr lang="it-IT"/>
          </a:p>
        </p:txBody>
      </p:sp>
    </p:spTree>
    <p:extLst>
      <p:ext uri="{BB962C8B-B14F-4D97-AF65-F5344CB8AC3E}">
        <p14:creationId xmlns:p14="http://schemas.microsoft.com/office/powerpoint/2010/main" val="611597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35B918-1FDB-A59A-5737-940AB884975B}"/>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61398AAD-04BC-362D-62AC-82022BAA2DA7}"/>
              </a:ext>
            </a:extLst>
          </p:cNvPr>
          <p:cNvSpPr>
            <a:spLocks noGrp="1"/>
          </p:cNvSpPr>
          <p:nvPr>
            <p:ph type="dt" sz="half" idx="10"/>
          </p:nvPr>
        </p:nvSpPr>
        <p:spPr/>
        <p:txBody>
          <a:bodyPr/>
          <a:lstStyle/>
          <a:p>
            <a:fld id="{875182FB-671A-498F-923A-34C9319F22CB}" type="datetimeFigureOut">
              <a:rPr lang="it-IT" smtClean="0"/>
              <a:t>16/03/2026</a:t>
            </a:fld>
            <a:endParaRPr lang="it-IT"/>
          </a:p>
        </p:txBody>
      </p:sp>
      <p:sp>
        <p:nvSpPr>
          <p:cNvPr id="4" name="Segnaposto piè di pagina 3">
            <a:extLst>
              <a:ext uri="{FF2B5EF4-FFF2-40B4-BE49-F238E27FC236}">
                <a16:creationId xmlns:a16="http://schemas.microsoft.com/office/drawing/2014/main" id="{BCD6B3D5-6153-10B7-0789-3EEC37FF40F2}"/>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99902A66-0083-E3BB-4062-FD12BD1C863A}"/>
              </a:ext>
            </a:extLst>
          </p:cNvPr>
          <p:cNvSpPr>
            <a:spLocks noGrp="1"/>
          </p:cNvSpPr>
          <p:nvPr>
            <p:ph type="sldNum" sz="quarter" idx="12"/>
          </p:nvPr>
        </p:nvSpPr>
        <p:spPr/>
        <p:txBody>
          <a:bodyPr/>
          <a:lstStyle/>
          <a:p>
            <a:fld id="{4B853F2E-A09C-42C6-8CC1-D7E203F1593E}" type="slidenum">
              <a:rPr lang="it-IT" smtClean="0"/>
              <a:t>‹N›</a:t>
            </a:fld>
            <a:endParaRPr lang="it-IT"/>
          </a:p>
        </p:txBody>
      </p:sp>
    </p:spTree>
    <p:extLst>
      <p:ext uri="{BB962C8B-B14F-4D97-AF65-F5344CB8AC3E}">
        <p14:creationId xmlns:p14="http://schemas.microsoft.com/office/powerpoint/2010/main" val="1215849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009A9705-AE27-7874-40E1-D5CDCA43B24E}"/>
              </a:ext>
            </a:extLst>
          </p:cNvPr>
          <p:cNvSpPr>
            <a:spLocks noGrp="1"/>
          </p:cNvSpPr>
          <p:nvPr>
            <p:ph type="dt" sz="half" idx="10"/>
          </p:nvPr>
        </p:nvSpPr>
        <p:spPr/>
        <p:txBody>
          <a:bodyPr/>
          <a:lstStyle/>
          <a:p>
            <a:fld id="{875182FB-671A-498F-923A-34C9319F22CB}" type="datetimeFigureOut">
              <a:rPr lang="it-IT" smtClean="0"/>
              <a:t>16/03/2026</a:t>
            </a:fld>
            <a:endParaRPr lang="it-IT"/>
          </a:p>
        </p:txBody>
      </p:sp>
      <p:sp>
        <p:nvSpPr>
          <p:cNvPr id="3" name="Segnaposto piè di pagina 2">
            <a:extLst>
              <a:ext uri="{FF2B5EF4-FFF2-40B4-BE49-F238E27FC236}">
                <a16:creationId xmlns:a16="http://schemas.microsoft.com/office/drawing/2014/main" id="{F02FA3C0-0572-7B10-42CD-B842FEB01A65}"/>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C0B33199-C2A4-70ED-C4DD-0BF383ABFCE2}"/>
              </a:ext>
            </a:extLst>
          </p:cNvPr>
          <p:cNvSpPr>
            <a:spLocks noGrp="1"/>
          </p:cNvSpPr>
          <p:nvPr>
            <p:ph type="sldNum" sz="quarter" idx="12"/>
          </p:nvPr>
        </p:nvSpPr>
        <p:spPr/>
        <p:txBody>
          <a:bodyPr/>
          <a:lstStyle/>
          <a:p>
            <a:fld id="{4B853F2E-A09C-42C6-8CC1-D7E203F1593E}" type="slidenum">
              <a:rPr lang="it-IT" smtClean="0"/>
              <a:t>‹N›</a:t>
            </a:fld>
            <a:endParaRPr lang="it-IT"/>
          </a:p>
        </p:txBody>
      </p:sp>
    </p:spTree>
    <p:extLst>
      <p:ext uri="{BB962C8B-B14F-4D97-AF65-F5344CB8AC3E}">
        <p14:creationId xmlns:p14="http://schemas.microsoft.com/office/powerpoint/2010/main" val="345690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4774994-DD3E-9FE9-0240-55F3AA70FB7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36F60AC-16AF-6357-1BF9-424C9B0D33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39C0BC50-D50D-8728-D22C-3F209B8372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F2FE9DC5-B5FD-C1DA-0947-547E810F3B97}"/>
              </a:ext>
            </a:extLst>
          </p:cNvPr>
          <p:cNvSpPr>
            <a:spLocks noGrp="1"/>
          </p:cNvSpPr>
          <p:nvPr>
            <p:ph type="dt" sz="half" idx="10"/>
          </p:nvPr>
        </p:nvSpPr>
        <p:spPr/>
        <p:txBody>
          <a:bodyPr/>
          <a:lstStyle/>
          <a:p>
            <a:fld id="{875182FB-671A-498F-923A-34C9319F22CB}" type="datetimeFigureOut">
              <a:rPr lang="it-IT" smtClean="0"/>
              <a:t>16/03/2026</a:t>
            </a:fld>
            <a:endParaRPr lang="it-IT"/>
          </a:p>
        </p:txBody>
      </p:sp>
      <p:sp>
        <p:nvSpPr>
          <p:cNvPr id="6" name="Segnaposto piè di pagina 5">
            <a:extLst>
              <a:ext uri="{FF2B5EF4-FFF2-40B4-BE49-F238E27FC236}">
                <a16:creationId xmlns:a16="http://schemas.microsoft.com/office/drawing/2014/main" id="{564C8639-7B95-3AED-12B7-E6DABB47782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2DCAEA1-492F-F024-9D8A-68B4ED1398E0}"/>
              </a:ext>
            </a:extLst>
          </p:cNvPr>
          <p:cNvSpPr>
            <a:spLocks noGrp="1"/>
          </p:cNvSpPr>
          <p:nvPr>
            <p:ph type="sldNum" sz="quarter" idx="12"/>
          </p:nvPr>
        </p:nvSpPr>
        <p:spPr/>
        <p:txBody>
          <a:bodyPr/>
          <a:lstStyle/>
          <a:p>
            <a:fld id="{4B853F2E-A09C-42C6-8CC1-D7E203F1593E}" type="slidenum">
              <a:rPr lang="it-IT" smtClean="0"/>
              <a:t>‹N›</a:t>
            </a:fld>
            <a:endParaRPr lang="it-IT"/>
          </a:p>
        </p:txBody>
      </p:sp>
    </p:spTree>
    <p:extLst>
      <p:ext uri="{BB962C8B-B14F-4D97-AF65-F5344CB8AC3E}">
        <p14:creationId xmlns:p14="http://schemas.microsoft.com/office/powerpoint/2010/main" val="1823858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58BDC1-2735-852D-3C7C-15CC9F22B77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F383CE4-463B-84AF-2BEB-97148ED697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6A80EB8F-15E0-E190-8AF1-B6ADD37AFF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6D01544-6CC4-1438-B751-3265509466F1}"/>
              </a:ext>
            </a:extLst>
          </p:cNvPr>
          <p:cNvSpPr>
            <a:spLocks noGrp="1"/>
          </p:cNvSpPr>
          <p:nvPr>
            <p:ph type="dt" sz="half" idx="10"/>
          </p:nvPr>
        </p:nvSpPr>
        <p:spPr/>
        <p:txBody>
          <a:bodyPr/>
          <a:lstStyle/>
          <a:p>
            <a:fld id="{875182FB-671A-498F-923A-34C9319F22CB}" type="datetimeFigureOut">
              <a:rPr lang="it-IT" smtClean="0"/>
              <a:t>16/03/2026</a:t>
            </a:fld>
            <a:endParaRPr lang="it-IT"/>
          </a:p>
        </p:txBody>
      </p:sp>
      <p:sp>
        <p:nvSpPr>
          <p:cNvPr id="6" name="Segnaposto piè di pagina 5">
            <a:extLst>
              <a:ext uri="{FF2B5EF4-FFF2-40B4-BE49-F238E27FC236}">
                <a16:creationId xmlns:a16="http://schemas.microsoft.com/office/drawing/2014/main" id="{0DF4EDFC-2ACA-48BD-6BB7-F4CC9F1C517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ACBC74B-AE01-383A-5FD6-DF7732C8AFD2}"/>
              </a:ext>
            </a:extLst>
          </p:cNvPr>
          <p:cNvSpPr>
            <a:spLocks noGrp="1"/>
          </p:cNvSpPr>
          <p:nvPr>
            <p:ph type="sldNum" sz="quarter" idx="12"/>
          </p:nvPr>
        </p:nvSpPr>
        <p:spPr/>
        <p:txBody>
          <a:bodyPr/>
          <a:lstStyle/>
          <a:p>
            <a:fld id="{4B853F2E-A09C-42C6-8CC1-D7E203F1593E}" type="slidenum">
              <a:rPr lang="it-IT" smtClean="0"/>
              <a:t>‹N›</a:t>
            </a:fld>
            <a:endParaRPr lang="it-IT"/>
          </a:p>
        </p:txBody>
      </p:sp>
    </p:spTree>
    <p:extLst>
      <p:ext uri="{BB962C8B-B14F-4D97-AF65-F5344CB8AC3E}">
        <p14:creationId xmlns:p14="http://schemas.microsoft.com/office/powerpoint/2010/main" val="457080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FF4A6587-D661-FA4D-D968-D4C58B43AF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442E4E6-E13C-9AB6-D062-EFF1A398AB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A6FEC6D-49F3-D069-F274-FA73917E4F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5182FB-671A-498F-923A-34C9319F22CB}" type="datetimeFigureOut">
              <a:rPr lang="it-IT" smtClean="0"/>
              <a:t>16/03/2026</a:t>
            </a:fld>
            <a:endParaRPr lang="it-IT"/>
          </a:p>
        </p:txBody>
      </p:sp>
      <p:sp>
        <p:nvSpPr>
          <p:cNvPr id="5" name="Segnaposto piè di pagina 4">
            <a:extLst>
              <a:ext uri="{FF2B5EF4-FFF2-40B4-BE49-F238E27FC236}">
                <a16:creationId xmlns:a16="http://schemas.microsoft.com/office/drawing/2014/main" id="{C0067358-94E9-C59E-F020-AD3FCCFCF2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A01ED662-F525-A784-B2C3-424C61EAF9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853F2E-A09C-42C6-8CC1-D7E203F1593E}" type="slidenum">
              <a:rPr lang="it-IT" smtClean="0"/>
              <a:t>‹N›</a:t>
            </a:fld>
            <a:endParaRPr lang="it-IT"/>
          </a:p>
        </p:txBody>
      </p:sp>
    </p:spTree>
    <p:extLst>
      <p:ext uri="{BB962C8B-B14F-4D97-AF65-F5344CB8AC3E}">
        <p14:creationId xmlns:p14="http://schemas.microsoft.com/office/powerpoint/2010/main" val="3648742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EC9663FB-1DE4-1DAD-A4E6-380D7A739A28}"/>
              </a:ext>
            </a:extLst>
          </p:cNvPr>
          <p:cNvSpPr txBox="1"/>
          <p:nvPr/>
        </p:nvSpPr>
        <p:spPr>
          <a:xfrm>
            <a:off x="5334828" y="522308"/>
            <a:ext cx="6097656" cy="923330"/>
          </a:xfrm>
          <a:prstGeom prst="rect">
            <a:avLst/>
          </a:prstGeom>
          <a:noFill/>
        </p:spPr>
        <p:txBody>
          <a:bodyPr wrap="square">
            <a:spAutoFit/>
          </a:bodyPr>
          <a:lstStyle/>
          <a:p>
            <a:pPr algn="ctr">
              <a:buNone/>
            </a:pPr>
            <a:r>
              <a:rPr lang="it-IT" sz="1800" dirty="0">
                <a:solidFill>
                  <a:srgbClr val="000000"/>
                </a:solidFill>
                <a:effectLst/>
                <a:latin typeface="BreeSerif-Regular"/>
                <a:ea typeface="Calibri" panose="020F0502020204030204" pitchFamily="34" charset="0"/>
                <a:cs typeface="BreeSerif-Regular"/>
              </a:rPr>
              <a:t>Rete “Con i nostri occhi”</a:t>
            </a:r>
            <a:endParaRPr lang="it-IT" sz="1400" dirty="0">
              <a:effectLst/>
              <a:latin typeface="Calibri" panose="020F0502020204030204" pitchFamily="34" charset="0"/>
              <a:ea typeface="Calibri" panose="020F0502020204030204" pitchFamily="34" charset="0"/>
              <a:cs typeface="Arial" panose="020B0604020202020204" pitchFamily="34" charset="0"/>
            </a:endParaRPr>
          </a:p>
          <a:p>
            <a:pPr algn="ctr">
              <a:buNone/>
            </a:pPr>
            <a:r>
              <a:rPr lang="it-IT" sz="1800" dirty="0">
                <a:solidFill>
                  <a:srgbClr val="000000"/>
                </a:solidFill>
                <a:effectLst/>
                <a:latin typeface="BreeSerif-Regular"/>
                <a:ea typeface="Calibri" panose="020F0502020204030204" pitchFamily="34" charset="0"/>
                <a:cs typeface="BreeSerif-Regular"/>
              </a:rPr>
              <a:t>16 marzo 2026</a:t>
            </a:r>
            <a:endParaRPr lang="it-IT" sz="1400" dirty="0">
              <a:effectLst/>
              <a:latin typeface="Calibri" panose="020F0502020204030204" pitchFamily="34" charset="0"/>
              <a:ea typeface="Calibri" panose="020F0502020204030204" pitchFamily="34" charset="0"/>
              <a:cs typeface="Arial" panose="020B0604020202020204" pitchFamily="34" charset="0"/>
            </a:endParaRPr>
          </a:p>
          <a:p>
            <a:pPr algn="ctr">
              <a:buNone/>
            </a:pPr>
            <a:r>
              <a:rPr lang="it-IT" sz="1800" dirty="0">
                <a:solidFill>
                  <a:srgbClr val="AA4C51"/>
                </a:solidFill>
                <a:effectLst/>
                <a:latin typeface="BreeSerif-Regular"/>
                <a:ea typeface="Calibri" panose="020F0502020204030204" pitchFamily="34" charset="0"/>
                <a:cs typeface="BreeSerif-Regular"/>
              </a:rPr>
              <a:t>2° incontro: Lavori in corso</a:t>
            </a:r>
            <a:endParaRPr lang="it-IT" sz="1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CasellaDiTesto 5">
            <a:extLst>
              <a:ext uri="{FF2B5EF4-FFF2-40B4-BE49-F238E27FC236}">
                <a16:creationId xmlns:a16="http://schemas.microsoft.com/office/drawing/2014/main" id="{D839D4D1-AF94-E8F2-48A4-33FA2CC08F50}"/>
              </a:ext>
            </a:extLst>
          </p:cNvPr>
          <p:cNvSpPr txBox="1"/>
          <p:nvPr/>
        </p:nvSpPr>
        <p:spPr>
          <a:xfrm>
            <a:off x="2802835" y="2464904"/>
            <a:ext cx="3896139" cy="523220"/>
          </a:xfrm>
          <a:prstGeom prst="rect">
            <a:avLst/>
          </a:prstGeom>
          <a:noFill/>
        </p:spPr>
        <p:txBody>
          <a:bodyPr wrap="square" rtlCol="0">
            <a:spAutoFit/>
          </a:bodyPr>
          <a:lstStyle/>
          <a:p>
            <a:r>
              <a:rPr lang="it-IT" sz="2800" dirty="0">
                <a:solidFill>
                  <a:schemeClr val="accent1">
                    <a:lumMod val="50000"/>
                  </a:schemeClr>
                </a:solidFill>
                <a:latin typeface="Segoe UI Semilight" panose="020B0402040204020203" pitchFamily="34" charset="0"/>
                <a:cs typeface="Segoe UI Semilight" panose="020B0402040204020203" pitchFamily="34" charset="0"/>
              </a:rPr>
              <a:t>Pace e pacificazione</a:t>
            </a:r>
          </a:p>
        </p:txBody>
      </p:sp>
    </p:spTree>
    <p:extLst>
      <p:ext uri="{BB962C8B-B14F-4D97-AF65-F5344CB8AC3E}">
        <p14:creationId xmlns:p14="http://schemas.microsoft.com/office/powerpoint/2010/main" val="445263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B70A79F6-8723-7967-8EC4-C2B7F5598D8C}"/>
              </a:ext>
            </a:extLst>
          </p:cNvPr>
          <p:cNvSpPr txBox="1"/>
          <p:nvPr/>
        </p:nvSpPr>
        <p:spPr>
          <a:xfrm>
            <a:off x="573984" y="353993"/>
            <a:ext cx="6097656" cy="1354217"/>
          </a:xfrm>
          <a:prstGeom prst="rect">
            <a:avLst/>
          </a:prstGeom>
          <a:noFill/>
        </p:spPr>
        <p:txBody>
          <a:bodyPr wrap="square">
            <a:spAutoFit/>
          </a:bodyPr>
          <a:lstStyle/>
          <a:p>
            <a:r>
              <a:rPr lang="it-IT" dirty="0">
                <a:solidFill>
                  <a:schemeClr val="accent1">
                    <a:lumMod val="60000"/>
                    <a:lumOff val="40000"/>
                  </a:schemeClr>
                </a:solidFill>
                <a:latin typeface="Segoe UI Semilight" panose="020B0402040204020203" pitchFamily="34" charset="0"/>
                <a:cs typeface="Segoe UI Semilight" panose="020B0402040204020203" pitchFamily="34" charset="0"/>
              </a:rPr>
              <a:t>L’analisi lucida di Bobbio</a:t>
            </a:r>
          </a:p>
          <a:p>
            <a:r>
              <a:rPr lang="it-IT" sz="2800" dirty="0">
                <a:solidFill>
                  <a:schemeClr val="accent1">
                    <a:lumMod val="50000"/>
                  </a:schemeClr>
                </a:solidFill>
                <a:latin typeface="Segoe UI Semilight" panose="020B0402040204020203" pitchFamily="34" charset="0"/>
                <a:cs typeface="Segoe UI Semilight" panose="020B0402040204020203" pitchFamily="34" charset="0"/>
              </a:rPr>
              <a:t>Il progetto illuminato di Kant</a:t>
            </a:r>
          </a:p>
          <a:p>
            <a:r>
              <a:rPr lang="it-IT" dirty="0">
                <a:solidFill>
                  <a:schemeClr val="accent1">
                    <a:lumMod val="60000"/>
                    <a:lumOff val="40000"/>
                  </a:schemeClr>
                </a:solidFill>
                <a:latin typeface="Segoe UI Semilight" panose="020B0402040204020203" pitchFamily="34" charset="0"/>
                <a:cs typeface="Segoe UI Semilight" panose="020B0402040204020203" pitchFamily="34" charset="0"/>
              </a:rPr>
              <a:t>La speranza evangelica di Papa Francesco</a:t>
            </a:r>
          </a:p>
          <a:p>
            <a:r>
              <a:rPr lang="it-IT" dirty="0">
                <a:solidFill>
                  <a:schemeClr val="accent1">
                    <a:lumMod val="60000"/>
                    <a:lumOff val="40000"/>
                  </a:schemeClr>
                </a:solidFill>
                <a:latin typeface="Segoe UI Semilight" panose="020B0402040204020203" pitchFamily="34" charset="0"/>
                <a:cs typeface="Segoe UI Semilight" panose="020B0402040204020203" pitchFamily="34" charset="0"/>
              </a:rPr>
              <a:t>La sintesi di Gandhi</a:t>
            </a:r>
          </a:p>
        </p:txBody>
      </p:sp>
      <p:sp>
        <p:nvSpPr>
          <p:cNvPr id="3" name="CasellaDiTesto 2">
            <a:extLst>
              <a:ext uri="{FF2B5EF4-FFF2-40B4-BE49-F238E27FC236}">
                <a16:creationId xmlns:a16="http://schemas.microsoft.com/office/drawing/2014/main" id="{0CB79912-690D-6DB5-AF39-D1051C011B1E}"/>
              </a:ext>
            </a:extLst>
          </p:cNvPr>
          <p:cNvSpPr txBox="1"/>
          <p:nvPr/>
        </p:nvSpPr>
        <p:spPr>
          <a:xfrm>
            <a:off x="1431235" y="2047461"/>
            <a:ext cx="8319052" cy="3785652"/>
          </a:xfrm>
          <a:prstGeom prst="rect">
            <a:avLst/>
          </a:prstGeom>
          <a:noFill/>
        </p:spPr>
        <p:txBody>
          <a:bodyPr wrap="square" rtlCol="0">
            <a:spAutoFit/>
          </a:bodyPr>
          <a:lstStyle/>
          <a:p>
            <a:r>
              <a:rPr lang="it-IT" sz="2400" dirty="0">
                <a:solidFill>
                  <a:schemeClr val="accent1">
                    <a:lumMod val="50000"/>
                  </a:schemeClr>
                </a:solidFill>
                <a:latin typeface="Segoe UI Semilight" panose="020B0402040204020203" pitchFamily="34" charset="0"/>
                <a:cs typeface="Segoe UI Semilight" panose="020B0402040204020203" pitchFamily="34" charset="0"/>
              </a:rPr>
              <a:t>Nel testo per la pace perpetua Kant pone l’accento su come rendere possibile un mondo in cui la guerra sia cancellata per sempre come modo di risolvere le controversie tra gli Stati.</a:t>
            </a:r>
          </a:p>
          <a:p>
            <a:r>
              <a:rPr lang="it-IT" sz="2400" dirty="0">
                <a:solidFill>
                  <a:schemeClr val="accent1">
                    <a:lumMod val="50000"/>
                  </a:schemeClr>
                </a:solidFill>
                <a:latin typeface="Segoe UI Semilight" panose="020B0402040204020203" pitchFamily="34" charset="0"/>
                <a:cs typeface="Segoe UI Semilight" panose="020B0402040204020203" pitchFamily="34" charset="0"/>
              </a:rPr>
              <a:t>Si pone alla ricerca delle condizioni necessarie per rendere un’utopia un percorso reale.</a:t>
            </a:r>
          </a:p>
          <a:p>
            <a:endParaRPr lang="it-IT" sz="2400" dirty="0">
              <a:solidFill>
                <a:schemeClr val="accent1">
                  <a:lumMod val="50000"/>
                </a:schemeClr>
              </a:solidFill>
              <a:latin typeface="Segoe UI Semilight" panose="020B0402040204020203" pitchFamily="34" charset="0"/>
              <a:cs typeface="Segoe UI Semilight" panose="020B0402040204020203" pitchFamily="34" charset="0"/>
            </a:endParaRPr>
          </a:p>
          <a:p>
            <a:r>
              <a:rPr lang="it-IT" sz="2400" dirty="0">
                <a:solidFill>
                  <a:schemeClr val="accent1">
                    <a:lumMod val="50000"/>
                  </a:schemeClr>
                </a:solidFill>
                <a:latin typeface="Segoe UI Semilight" panose="020B0402040204020203" pitchFamily="34" charset="0"/>
                <a:cs typeface="Segoe UI Semilight" panose="020B0402040204020203" pitchFamily="34" charset="0"/>
              </a:rPr>
              <a:t>Fondante è la prima condizione: </a:t>
            </a:r>
            <a:r>
              <a:rPr lang="it-IT" sz="2400" i="1" dirty="0">
                <a:solidFill>
                  <a:schemeClr val="accent1">
                    <a:lumMod val="50000"/>
                  </a:schemeClr>
                </a:solidFill>
                <a:latin typeface="Segoe UI Semilight" panose="020B0402040204020203" pitchFamily="34" charset="0"/>
                <a:cs typeface="Segoe UI Semilight" panose="020B0402040204020203" pitchFamily="34" charset="0"/>
              </a:rPr>
              <a:t>in ogni Stato la costituzione civile deve essere repubblicana.</a:t>
            </a:r>
          </a:p>
          <a:p>
            <a:r>
              <a:rPr lang="it-IT" sz="2400" dirty="0">
                <a:solidFill>
                  <a:schemeClr val="accent1">
                    <a:lumMod val="50000"/>
                  </a:schemeClr>
                </a:solidFill>
                <a:latin typeface="Segoe UI Semilight" panose="020B0402040204020203" pitchFamily="34" charset="0"/>
                <a:cs typeface="Segoe UI Semilight" panose="020B0402040204020203" pitchFamily="34" charset="0"/>
              </a:rPr>
              <a:t>La pace universale e perenne è possibile tra stati in cui vige il principio democratico (repubblicano)</a:t>
            </a:r>
          </a:p>
        </p:txBody>
      </p:sp>
    </p:spTree>
    <p:extLst>
      <p:ext uri="{BB962C8B-B14F-4D97-AF65-F5344CB8AC3E}">
        <p14:creationId xmlns:p14="http://schemas.microsoft.com/office/powerpoint/2010/main" val="1185003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4B785A8E-FC7A-F670-EE75-C23D46DA37F4}"/>
              </a:ext>
            </a:extLst>
          </p:cNvPr>
          <p:cNvSpPr txBox="1"/>
          <p:nvPr/>
        </p:nvSpPr>
        <p:spPr>
          <a:xfrm>
            <a:off x="573984" y="353993"/>
            <a:ext cx="6651764" cy="1354217"/>
          </a:xfrm>
          <a:prstGeom prst="rect">
            <a:avLst/>
          </a:prstGeom>
          <a:noFill/>
        </p:spPr>
        <p:txBody>
          <a:bodyPr wrap="square">
            <a:spAutoFit/>
          </a:bodyPr>
          <a:lstStyle/>
          <a:p>
            <a:r>
              <a:rPr lang="it-IT" dirty="0">
                <a:solidFill>
                  <a:schemeClr val="accent1">
                    <a:lumMod val="60000"/>
                    <a:lumOff val="40000"/>
                  </a:schemeClr>
                </a:solidFill>
                <a:latin typeface="Segoe UI Semilight" panose="020B0402040204020203" pitchFamily="34" charset="0"/>
                <a:cs typeface="Segoe UI Semilight" panose="020B0402040204020203" pitchFamily="34" charset="0"/>
              </a:rPr>
              <a:t>L’analisi lucida di Bobbio</a:t>
            </a:r>
          </a:p>
          <a:p>
            <a:r>
              <a:rPr lang="it-IT" dirty="0">
                <a:solidFill>
                  <a:schemeClr val="accent1">
                    <a:lumMod val="60000"/>
                    <a:lumOff val="40000"/>
                  </a:schemeClr>
                </a:solidFill>
                <a:latin typeface="Segoe UI Semilight" panose="020B0402040204020203" pitchFamily="34" charset="0"/>
                <a:cs typeface="Segoe UI Semilight" panose="020B0402040204020203" pitchFamily="34" charset="0"/>
              </a:rPr>
              <a:t>Il progetto illuminato di Kant</a:t>
            </a:r>
          </a:p>
          <a:p>
            <a:r>
              <a:rPr lang="it-IT" sz="2800" dirty="0">
                <a:solidFill>
                  <a:schemeClr val="accent1">
                    <a:lumMod val="50000"/>
                  </a:schemeClr>
                </a:solidFill>
                <a:latin typeface="Segoe UI Semilight" panose="020B0402040204020203" pitchFamily="34" charset="0"/>
                <a:cs typeface="Segoe UI Semilight" panose="020B0402040204020203" pitchFamily="34" charset="0"/>
              </a:rPr>
              <a:t>La speranza evangelica di Papa Francesco</a:t>
            </a:r>
          </a:p>
          <a:p>
            <a:r>
              <a:rPr lang="it-IT" dirty="0">
                <a:solidFill>
                  <a:schemeClr val="accent1">
                    <a:lumMod val="60000"/>
                    <a:lumOff val="40000"/>
                  </a:schemeClr>
                </a:solidFill>
                <a:latin typeface="Segoe UI Semilight" panose="020B0402040204020203" pitchFamily="34" charset="0"/>
                <a:cs typeface="Segoe UI Semilight" panose="020B0402040204020203" pitchFamily="34" charset="0"/>
              </a:rPr>
              <a:t>La sintesi di Gandhi</a:t>
            </a:r>
          </a:p>
        </p:txBody>
      </p:sp>
      <p:sp>
        <p:nvSpPr>
          <p:cNvPr id="4" name="CasellaDiTesto 3">
            <a:extLst>
              <a:ext uri="{FF2B5EF4-FFF2-40B4-BE49-F238E27FC236}">
                <a16:creationId xmlns:a16="http://schemas.microsoft.com/office/drawing/2014/main" id="{F9598AE0-FFA1-756F-0ABE-93AABC14CCFC}"/>
              </a:ext>
            </a:extLst>
          </p:cNvPr>
          <p:cNvSpPr txBox="1"/>
          <p:nvPr/>
        </p:nvSpPr>
        <p:spPr>
          <a:xfrm>
            <a:off x="1083365" y="2172854"/>
            <a:ext cx="9809922" cy="3416320"/>
          </a:xfrm>
          <a:prstGeom prst="rect">
            <a:avLst/>
          </a:prstGeom>
          <a:noFill/>
        </p:spPr>
        <p:txBody>
          <a:bodyPr wrap="square">
            <a:spAutoFit/>
          </a:bodyPr>
          <a:lstStyle/>
          <a:p>
            <a:pPr>
              <a:buNone/>
            </a:pPr>
            <a:r>
              <a:rPr lang="it-IT" sz="24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«la storia è un’infinita serie di trattati di pace smentiti da guerre successive, o dalla metamorfosi di quelle stesse guerre in altri modi o in altri luoghi». Pur tuttavia, «la pace va cercata sempre e comunque». </a:t>
            </a:r>
          </a:p>
          <a:p>
            <a:pPr>
              <a:buNone/>
            </a:pPr>
            <a:endParaRPr lang="it-IT" sz="2400" dirty="0">
              <a:solidFill>
                <a:schemeClr val="accent1">
                  <a:lumMod val="50000"/>
                </a:schemeClr>
              </a:solidFill>
              <a:latin typeface="Segoe UI Semilight" panose="020B0402040204020203" pitchFamily="34" charset="0"/>
              <a:ea typeface="Times New Roman" panose="02020603050405020304" pitchFamily="18" charset="0"/>
              <a:cs typeface="Segoe UI Semilight" panose="020B0402040204020203" pitchFamily="34" charset="0"/>
            </a:endParaRPr>
          </a:p>
          <a:p>
            <a:r>
              <a:rPr lang="it-IT" sz="2400" b="1" dirty="0">
                <a:solidFill>
                  <a:schemeClr val="accent1">
                    <a:lumMod val="50000"/>
                  </a:schemeClr>
                </a:solidFill>
                <a:latin typeface="Segoe UI Semilight" panose="020B0402040204020203" pitchFamily="34" charset="0"/>
                <a:cs typeface="Segoe UI Semilight" panose="020B0402040204020203" pitchFamily="34" charset="0"/>
              </a:rPr>
              <a:t>Ma «pace non è tranquillità, ma costante ricerca della riconciliazione»</a:t>
            </a:r>
          </a:p>
          <a:p>
            <a:pPr>
              <a:buNone/>
            </a:pPr>
            <a:r>
              <a:rPr lang="it-IT" sz="24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La pace è nel percorso della sua costruzione: beati gli operatori di pace: «è la beatitudine più attiva, esplicitamente operativa; l’espressione verbale è analoga a quella usata nel primo versetto della Bibbia </a:t>
            </a:r>
            <a:r>
              <a:rPr lang="it-IT" sz="2400" dirty="0" err="1">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èer</a:t>
            </a:r>
            <a:r>
              <a:rPr lang="it-IT" sz="24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 la creazione e indica iniziativa e laboriosità» </a:t>
            </a:r>
            <a:endParaRPr lang="it-IT" sz="2400" dirty="0">
              <a:solidFill>
                <a:schemeClr val="accent1">
                  <a:lumMod val="50000"/>
                </a:schemeClr>
              </a:solidFill>
              <a:effectLst/>
              <a:latin typeface="Segoe UI Semilight" panose="020B0402040204020203" pitchFamily="34" charset="0"/>
              <a:ea typeface="Calibri" panose="020F0502020204030204" pitchFamily="34" charset="0"/>
              <a:cs typeface="Segoe UI Semilight" panose="020B0402040204020203" pitchFamily="34" charset="0"/>
            </a:endParaRPr>
          </a:p>
        </p:txBody>
      </p:sp>
    </p:spTree>
    <p:extLst>
      <p:ext uri="{BB962C8B-B14F-4D97-AF65-F5344CB8AC3E}">
        <p14:creationId xmlns:p14="http://schemas.microsoft.com/office/powerpoint/2010/main" val="4188612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27D57C45-5DBC-1E49-C282-8C06E0FDE73E}"/>
              </a:ext>
            </a:extLst>
          </p:cNvPr>
          <p:cNvSpPr txBox="1"/>
          <p:nvPr/>
        </p:nvSpPr>
        <p:spPr>
          <a:xfrm>
            <a:off x="573984" y="353993"/>
            <a:ext cx="6097656" cy="1354217"/>
          </a:xfrm>
          <a:prstGeom prst="rect">
            <a:avLst/>
          </a:prstGeom>
          <a:noFill/>
        </p:spPr>
        <p:txBody>
          <a:bodyPr wrap="square">
            <a:spAutoFit/>
          </a:bodyPr>
          <a:lstStyle/>
          <a:p>
            <a:r>
              <a:rPr lang="it-IT" dirty="0">
                <a:solidFill>
                  <a:schemeClr val="accent1">
                    <a:lumMod val="60000"/>
                    <a:lumOff val="40000"/>
                  </a:schemeClr>
                </a:solidFill>
                <a:latin typeface="Segoe UI Semilight" panose="020B0402040204020203" pitchFamily="34" charset="0"/>
                <a:cs typeface="Segoe UI Semilight" panose="020B0402040204020203" pitchFamily="34" charset="0"/>
              </a:rPr>
              <a:t>L’analisi lucida di Bobbio</a:t>
            </a:r>
          </a:p>
          <a:p>
            <a:r>
              <a:rPr lang="it-IT" dirty="0">
                <a:solidFill>
                  <a:schemeClr val="accent1">
                    <a:lumMod val="60000"/>
                    <a:lumOff val="40000"/>
                  </a:schemeClr>
                </a:solidFill>
                <a:latin typeface="Segoe UI Semilight" panose="020B0402040204020203" pitchFamily="34" charset="0"/>
                <a:cs typeface="Segoe UI Semilight" panose="020B0402040204020203" pitchFamily="34" charset="0"/>
              </a:rPr>
              <a:t>Il progetto illuminato di Kant</a:t>
            </a:r>
          </a:p>
          <a:p>
            <a:r>
              <a:rPr lang="it-IT" dirty="0">
                <a:solidFill>
                  <a:schemeClr val="accent1">
                    <a:lumMod val="60000"/>
                    <a:lumOff val="40000"/>
                  </a:schemeClr>
                </a:solidFill>
                <a:latin typeface="Segoe UI Semilight" panose="020B0402040204020203" pitchFamily="34" charset="0"/>
                <a:cs typeface="Segoe UI Semilight" panose="020B0402040204020203" pitchFamily="34" charset="0"/>
              </a:rPr>
              <a:t>La speranza evangelica di Papa Francesco</a:t>
            </a:r>
          </a:p>
          <a:p>
            <a:r>
              <a:rPr lang="it-IT" sz="2800" dirty="0">
                <a:solidFill>
                  <a:schemeClr val="accent1">
                    <a:lumMod val="50000"/>
                  </a:schemeClr>
                </a:solidFill>
                <a:latin typeface="Segoe UI Semilight" panose="020B0402040204020203" pitchFamily="34" charset="0"/>
                <a:cs typeface="Segoe UI Semilight" panose="020B0402040204020203" pitchFamily="34" charset="0"/>
              </a:rPr>
              <a:t>La sintesi di Gandhi</a:t>
            </a:r>
          </a:p>
        </p:txBody>
      </p:sp>
      <p:sp>
        <p:nvSpPr>
          <p:cNvPr id="4" name="CasellaDiTesto 3">
            <a:extLst>
              <a:ext uri="{FF2B5EF4-FFF2-40B4-BE49-F238E27FC236}">
                <a16:creationId xmlns:a16="http://schemas.microsoft.com/office/drawing/2014/main" id="{573F81BD-B6B7-93D4-FB55-32CB622409B3}"/>
              </a:ext>
            </a:extLst>
          </p:cNvPr>
          <p:cNvSpPr txBox="1"/>
          <p:nvPr/>
        </p:nvSpPr>
        <p:spPr>
          <a:xfrm>
            <a:off x="894522" y="1877273"/>
            <a:ext cx="9869556" cy="4708981"/>
          </a:xfrm>
          <a:prstGeom prst="rect">
            <a:avLst/>
          </a:prstGeom>
          <a:noFill/>
        </p:spPr>
        <p:txBody>
          <a:bodyPr wrap="square">
            <a:spAutoFit/>
          </a:bodyPr>
          <a:lstStyle/>
          <a:p>
            <a:pPr lvl="0" fontAlgn="base">
              <a:buSzPts val="1000"/>
              <a:tabLst>
                <a:tab pos="457200" algn="l"/>
              </a:tabLst>
            </a:pPr>
            <a:r>
              <a:rPr lang="it-IT" sz="3200" b="1" i="1" dirty="0">
                <a:solidFill>
                  <a:schemeClr val="accent1">
                    <a:lumMod val="50000"/>
                  </a:schemeClr>
                </a:solidFill>
                <a:latin typeface="Segoe UI Semilight" panose="020B0402040204020203" pitchFamily="34" charset="0"/>
                <a:cs typeface="Segoe UI Semilight" panose="020B0402040204020203" pitchFamily="34" charset="0"/>
              </a:rPr>
              <a:t>“La vera pace non è l’assenza di conflitti, ma la capacità di affrontarli con mezzi pacifici.” </a:t>
            </a:r>
            <a:endParaRPr lang="it-IT" sz="3200" b="1" i="1"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p>
            <a:pPr lvl="0" rtl="0" fontAlgn="base">
              <a:buSzPts val="1000"/>
              <a:tabLst>
                <a:tab pos="457200" algn="l"/>
              </a:tabLst>
            </a:pPr>
            <a:endParaRPr lang="it-IT" sz="3200" b="1" i="1" dirty="0">
              <a:solidFill>
                <a:schemeClr val="accent1">
                  <a:lumMod val="50000"/>
                </a:schemeClr>
              </a:solidFill>
              <a:latin typeface="Segoe UI Semilight" panose="020B0402040204020203" pitchFamily="34" charset="0"/>
              <a:ea typeface="Times New Roman" panose="02020603050405020304" pitchFamily="18" charset="0"/>
              <a:cs typeface="Segoe UI Semilight" panose="020B0402040204020203" pitchFamily="34" charset="0"/>
            </a:endParaRPr>
          </a:p>
          <a:p>
            <a:pPr lvl="0" rtl="0" fontAlgn="base">
              <a:buSzPts val="1000"/>
              <a:tabLst>
                <a:tab pos="457200" algn="l"/>
              </a:tabLst>
            </a:pPr>
            <a:r>
              <a:rPr lang="it-IT" sz="3200" b="1" i="1"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“La pace sarà realtà solo quando la giustizia avrà trovato casa tra gli uomini.” </a:t>
            </a:r>
            <a:r>
              <a:rPr lang="it-IT" sz="3200" b="1"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 </a:t>
            </a:r>
            <a:br>
              <a:rPr lang="it-IT" sz="28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br>
            <a:endParaRPr lang="it-IT" sz="28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p>
            <a:pPr lvl="0" rtl="0" fontAlgn="base">
              <a:buSzPts val="1000"/>
              <a:tabLst>
                <a:tab pos="457200" algn="l"/>
              </a:tabLst>
            </a:pPr>
            <a:r>
              <a:rPr lang="it-IT" sz="28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Non esiste pace senza giustizia. Ecco perché coltivare un mondo migliore significa azzerare le disuguaglianze e lottare per i diritti umani: una riflessione profonda che lega pace e giustizia sociale.</a:t>
            </a:r>
            <a:endParaRPr lang="it-IT" sz="2800" dirty="0">
              <a:solidFill>
                <a:schemeClr val="accent1">
                  <a:lumMod val="50000"/>
                </a:schemeClr>
              </a:solidFill>
              <a:effectLst/>
              <a:latin typeface="Segoe UI Semilight" panose="020B0402040204020203" pitchFamily="34" charset="0"/>
              <a:ea typeface="Calibri" panose="020F0502020204030204" pitchFamily="34" charset="0"/>
              <a:cs typeface="Segoe UI Semilight" panose="020B0402040204020203" pitchFamily="34" charset="0"/>
            </a:endParaRPr>
          </a:p>
        </p:txBody>
      </p:sp>
    </p:spTree>
    <p:extLst>
      <p:ext uri="{BB962C8B-B14F-4D97-AF65-F5344CB8AC3E}">
        <p14:creationId xmlns:p14="http://schemas.microsoft.com/office/powerpoint/2010/main" val="1934168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2AAA9AD3-8482-5988-19B6-7E092BD11AB5}"/>
              </a:ext>
            </a:extLst>
          </p:cNvPr>
          <p:cNvSpPr txBox="1"/>
          <p:nvPr/>
        </p:nvSpPr>
        <p:spPr>
          <a:xfrm>
            <a:off x="218661" y="958334"/>
            <a:ext cx="10724322" cy="4955203"/>
          </a:xfrm>
          <a:prstGeom prst="rect">
            <a:avLst/>
          </a:prstGeom>
          <a:noFill/>
        </p:spPr>
        <p:txBody>
          <a:bodyPr wrap="square">
            <a:spAutoFit/>
          </a:bodyPr>
          <a:lstStyle/>
          <a:p>
            <a:pPr marL="228600">
              <a:buNone/>
            </a:pPr>
            <a:r>
              <a:rPr lang="it-IT" sz="3200" dirty="0">
                <a:solidFill>
                  <a:schemeClr val="accent1">
                    <a:lumMod val="50000"/>
                  </a:schemeClr>
                </a:solidFill>
                <a:latin typeface="Segoe UI Semilight" panose="020B0402040204020203" pitchFamily="34" charset="0"/>
                <a:ea typeface="Times New Roman" panose="02020603050405020304" pitchFamily="18" charset="0"/>
                <a:cs typeface="Segoe UI Semilight" panose="020B0402040204020203" pitchFamily="34" charset="0"/>
              </a:rPr>
              <a:t>«</a:t>
            </a:r>
            <a:r>
              <a:rPr lang="it-IT" sz="32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Non c'è via per la pace, la pace è la via</a:t>
            </a:r>
            <a:r>
              <a:rPr lang="it-IT" sz="3200" dirty="0">
                <a:solidFill>
                  <a:schemeClr val="accent1">
                    <a:lumMod val="50000"/>
                  </a:schemeClr>
                </a:solidFill>
                <a:latin typeface="Segoe UI Semilight" panose="020B0402040204020203" pitchFamily="34" charset="0"/>
                <a:ea typeface="Times New Roman" panose="02020603050405020304" pitchFamily="18" charset="0"/>
                <a:cs typeface="Segoe UI Semilight" panose="020B0402040204020203" pitchFamily="34" charset="0"/>
              </a:rPr>
              <a:t>»</a:t>
            </a:r>
          </a:p>
          <a:p>
            <a:pPr marL="228600">
              <a:buNone/>
            </a:pPr>
            <a:r>
              <a:rPr lang="it-IT" sz="32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                                                       </a:t>
            </a:r>
            <a:r>
              <a:rPr lang="it-IT" sz="2800" i="1"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(Gandhi)</a:t>
            </a:r>
          </a:p>
          <a:p>
            <a:pPr marL="228600" algn="r">
              <a:buNone/>
            </a:pPr>
            <a:endParaRPr lang="it-IT" sz="2800" i="1" dirty="0">
              <a:solidFill>
                <a:schemeClr val="accent1">
                  <a:lumMod val="50000"/>
                </a:schemeClr>
              </a:solidFill>
              <a:latin typeface="Segoe UI Semilight" panose="020B0402040204020203" pitchFamily="34" charset="0"/>
              <a:ea typeface="Times New Roman" panose="02020603050405020304" pitchFamily="18" charset="0"/>
              <a:cs typeface="Segoe UI Semilight" panose="020B0402040204020203" pitchFamily="34" charset="0"/>
            </a:endParaRPr>
          </a:p>
          <a:p>
            <a:pPr marL="228600" algn="r">
              <a:buNone/>
            </a:pPr>
            <a:endParaRPr lang="it-IT" sz="2800" i="1"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p>
            <a:pPr marL="228600" algn="r">
              <a:buNone/>
            </a:pPr>
            <a:endParaRPr lang="it-IT" sz="2800" i="1" dirty="0">
              <a:solidFill>
                <a:schemeClr val="accent1">
                  <a:lumMod val="50000"/>
                </a:schemeClr>
              </a:solidFill>
              <a:latin typeface="Segoe UI Semilight" panose="020B0402040204020203" pitchFamily="34" charset="0"/>
              <a:ea typeface="Times New Roman" panose="02020603050405020304" pitchFamily="18" charset="0"/>
              <a:cs typeface="Segoe UI Semilight" panose="020B0402040204020203" pitchFamily="34" charset="0"/>
            </a:endParaRPr>
          </a:p>
          <a:p>
            <a:pPr marL="228600">
              <a:buNone/>
            </a:pPr>
            <a:r>
              <a:rPr lang="it-IT" sz="2800" i="1"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Come si può educare alla pace?</a:t>
            </a:r>
          </a:p>
          <a:p>
            <a:pPr marL="228600">
              <a:buNone/>
            </a:pPr>
            <a:endParaRPr lang="it-IT" sz="2800" i="1"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p>
            <a:pPr marL="228600">
              <a:buNone/>
            </a:pPr>
            <a:r>
              <a:rPr lang="it-IT" sz="2800" i="1"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«L’educazione non cambia il mondo, cambia </a:t>
            </a:r>
            <a:r>
              <a:rPr lang="it-IT" sz="2800" i="1" dirty="0">
                <a:solidFill>
                  <a:schemeClr val="accent1">
                    <a:lumMod val="50000"/>
                  </a:schemeClr>
                </a:solidFill>
                <a:latin typeface="Segoe UI Semilight" panose="020B0402040204020203" pitchFamily="34" charset="0"/>
                <a:ea typeface="Times New Roman" panose="02020603050405020304" pitchFamily="18" charset="0"/>
                <a:cs typeface="Segoe UI Semilight" panose="020B0402040204020203" pitchFamily="34" charset="0"/>
              </a:rPr>
              <a:t>le donne e gli uomini.</a:t>
            </a:r>
          </a:p>
          <a:p>
            <a:pPr marL="228600">
              <a:buNone/>
            </a:pPr>
            <a:r>
              <a:rPr lang="it-IT" sz="2800" i="1" dirty="0">
                <a:solidFill>
                  <a:schemeClr val="accent1">
                    <a:lumMod val="50000"/>
                  </a:schemeClr>
                </a:solidFill>
                <a:latin typeface="Segoe UI Semilight" panose="020B0402040204020203" pitchFamily="34" charset="0"/>
                <a:ea typeface="Times New Roman" panose="02020603050405020304" pitchFamily="18" charset="0"/>
                <a:cs typeface="Segoe UI Semilight" panose="020B0402040204020203" pitchFamily="34" charset="0"/>
              </a:rPr>
              <a:t>Le donne e gli uomini cambiano</a:t>
            </a:r>
            <a:r>
              <a:rPr lang="it-IT" sz="2800" i="1"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 il mondo</a:t>
            </a:r>
            <a:r>
              <a:rPr lang="it-IT" sz="2800" i="1" dirty="0">
                <a:solidFill>
                  <a:schemeClr val="accent1">
                    <a:lumMod val="50000"/>
                  </a:schemeClr>
                </a:solidFill>
                <a:latin typeface="Segoe UI Semilight" panose="020B0402040204020203" pitchFamily="34" charset="0"/>
                <a:ea typeface="Times New Roman" panose="02020603050405020304" pitchFamily="18" charset="0"/>
                <a:cs typeface="Segoe UI Semilight" panose="020B0402040204020203" pitchFamily="34" charset="0"/>
              </a:rPr>
              <a:t>» (</a:t>
            </a:r>
            <a:r>
              <a:rPr lang="it-IT" sz="2800" i="1">
                <a:solidFill>
                  <a:schemeClr val="accent1">
                    <a:lumMod val="50000"/>
                  </a:schemeClr>
                </a:solidFill>
                <a:latin typeface="Segoe UI Semilight" panose="020B0402040204020203" pitchFamily="34" charset="0"/>
                <a:ea typeface="Times New Roman" panose="02020603050405020304" pitchFamily="18" charset="0"/>
                <a:cs typeface="Segoe UI Semilight" panose="020B0402040204020203" pitchFamily="34" charset="0"/>
              </a:rPr>
              <a:t>Paulo Freire)</a:t>
            </a:r>
            <a:endParaRPr lang="it-IT" sz="2800" i="1" dirty="0">
              <a:solidFill>
                <a:schemeClr val="accent1">
                  <a:lumMod val="50000"/>
                </a:schemeClr>
              </a:solidFill>
              <a:latin typeface="Segoe UI Semilight" panose="020B0402040204020203" pitchFamily="34" charset="0"/>
              <a:ea typeface="Times New Roman" panose="02020603050405020304" pitchFamily="18" charset="0"/>
              <a:cs typeface="Segoe UI Semilight" panose="020B0402040204020203" pitchFamily="34" charset="0"/>
            </a:endParaRPr>
          </a:p>
          <a:p>
            <a:pPr marL="228600">
              <a:buNone/>
            </a:pPr>
            <a:endParaRPr lang="it-IT" sz="2800" i="1" dirty="0">
              <a:solidFill>
                <a:schemeClr val="accent1">
                  <a:lumMod val="50000"/>
                </a:schemeClr>
              </a:solidFill>
              <a:effectLst/>
              <a:latin typeface="Segoe UI Semilight" panose="020B0402040204020203" pitchFamily="34" charset="0"/>
              <a:ea typeface="Calibri" panose="020F0502020204030204" pitchFamily="34" charset="0"/>
              <a:cs typeface="Segoe UI Semilight" panose="020B0402040204020203" pitchFamily="34" charset="0"/>
            </a:endParaRPr>
          </a:p>
          <a:p>
            <a:pPr marL="228600" algn="r">
              <a:buNone/>
            </a:pPr>
            <a:r>
              <a:rPr lang="it-IT" sz="2800" i="1" dirty="0">
                <a:solidFill>
                  <a:schemeClr val="accent1">
                    <a:lumMod val="50000"/>
                  </a:schemeClr>
                </a:solidFill>
                <a:latin typeface="Segoe UI Semilight" panose="020B0402040204020203" pitchFamily="34" charset="0"/>
                <a:ea typeface="Calibri" panose="020F0502020204030204" pitchFamily="34" charset="0"/>
                <a:cs typeface="Segoe UI Semilight" panose="020B0402040204020203" pitchFamily="34" charset="0"/>
              </a:rPr>
              <a:t>(...)</a:t>
            </a:r>
            <a:endParaRPr lang="it-IT" sz="2800" i="1" dirty="0">
              <a:solidFill>
                <a:schemeClr val="accent1">
                  <a:lumMod val="50000"/>
                </a:schemeClr>
              </a:solidFill>
              <a:effectLst/>
              <a:latin typeface="Segoe UI Semilight" panose="020B0402040204020203" pitchFamily="34" charset="0"/>
              <a:ea typeface="Calibri" panose="020F0502020204030204" pitchFamily="34" charset="0"/>
              <a:cs typeface="Segoe UI Semilight" panose="020B0402040204020203" pitchFamily="34" charset="0"/>
            </a:endParaRPr>
          </a:p>
        </p:txBody>
      </p:sp>
    </p:spTree>
    <p:extLst>
      <p:ext uri="{BB962C8B-B14F-4D97-AF65-F5344CB8AC3E}">
        <p14:creationId xmlns:p14="http://schemas.microsoft.com/office/powerpoint/2010/main" val="227079522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animEffect transition="in" filter="fade">
                                      <p:cBhvr>
                                        <p:cTn id="7" dur="500"/>
                                        <p:tgtEl>
                                          <p:spTgt spid="2">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7" end="7"/>
                                            </p:txEl>
                                          </p:spTgt>
                                        </p:tgtEl>
                                        <p:attrNameLst>
                                          <p:attrName>style.visibility</p:attrName>
                                        </p:attrNameLst>
                                      </p:cBhvr>
                                      <p:to>
                                        <p:strVal val="visible"/>
                                      </p:to>
                                    </p:set>
                                    <p:animEffect transition="in" filter="fade">
                                      <p:cBhvr>
                                        <p:cTn id="10" dur="500"/>
                                        <p:tgtEl>
                                          <p:spTgt spid="2">
                                            <p:txEl>
                                              <p:pRg st="7" end="7"/>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8" end="8"/>
                                            </p:txEl>
                                          </p:spTgt>
                                        </p:tgtEl>
                                        <p:attrNameLst>
                                          <p:attrName>style.visibility</p:attrName>
                                        </p:attrNameLst>
                                      </p:cBhvr>
                                      <p:to>
                                        <p:strVal val="visible"/>
                                      </p:to>
                                    </p:set>
                                    <p:animEffect transition="in" filter="fade">
                                      <p:cBhvr>
                                        <p:cTn id="13" dur="500"/>
                                        <p:tgtEl>
                                          <p:spTgt spid="2">
                                            <p:txEl>
                                              <p:pRg st="8" end="8"/>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10" end="10"/>
                                            </p:txEl>
                                          </p:spTgt>
                                        </p:tgtEl>
                                        <p:attrNameLst>
                                          <p:attrName>style.visibility</p:attrName>
                                        </p:attrNameLst>
                                      </p:cBhvr>
                                      <p:to>
                                        <p:strVal val="visible"/>
                                      </p:to>
                                    </p:set>
                                    <p:animEffect transition="in" filter="fade">
                                      <p:cBhvr>
                                        <p:cTn id="16"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B597D972-3FE7-CAF7-8965-C6DEAE62D360}"/>
              </a:ext>
            </a:extLst>
          </p:cNvPr>
          <p:cNvSpPr txBox="1"/>
          <p:nvPr/>
        </p:nvSpPr>
        <p:spPr>
          <a:xfrm>
            <a:off x="993913" y="487017"/>
            <a:ext cx="10605052" cy="5755422"/>
          </a:xfrm>
          <a:prstGeom prst="rect">
            <a:avLst/>
          </a:prstGeom>
          <a:noFill/>
        </p:spPr>
        <p:txBody>
          <a:bodyPr wrap="square">
            <a:spAutoFit/>
          </a:bodyPr>
          <a:lstStyle/>
          <a:p>
            <a:pPr>
              <a:buNone/>
            </a:pPr>
            <a:r>
              <a:rPr lang="it-IT" sz="3600" b="1"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pace</a:t>
            </a:r>
            <a:r>
              <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 </a:t>
            </a:r>
            <a:r>
              <a:rPr lang="it-IT"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s. f. [</a:t>
            </a:r>
            <a:r>
              <a:rPr lang="it-IT" dirty="0" err="1">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lat</a:t>
            </a:r>
            <a:r>
              <a:rPr lang="it-IT"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 </a:t>
            </a:r>
            <a:r>
              <a:rPr lang="it-IT" i="1"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pax </a:t>
            </a:r>
            <a:r>
              <a:rPr lang="it-IT" i="1" dirty="0" err="1">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pacis</a:t>
            </a:r>
            <a:r>
              <a:rPr lang="it-IT"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 dalla stessa radice </a:t>
            </a:r>
            <a:r>
              <a:rPr lang="it-IT" i="1"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a:t>
            </a:r>
            <a:r>
              <a:rPr lang="it-IT" i="1" dirty="0" err="1">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pak</a:t>
            </a:r>
            <a:r>
              <a:rPr lang="it-IT"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 </a:t>
            </a:r>
            <a:r>
              <a:rPr lang="it-IT" i="1"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a:t>
            </a:r>
            <a:r>
              <a:rPr lang="it-IT" i="1" dirty="0" err="1">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pag</a:t>
            </a:r>
            <a:r>
              <a:rPr lang="it-IT"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 che si ritrova in </a:t>
            </a:r>
            <a:r>
              <a:rPr lang="it-IT" i="1" dirty="0" err="1">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pangere</a:t>
            </a:r>
            <a:r>
              <a:rPr lang="it-IT"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 «fissare, pattuire» e </a:t>
            </a:r>
            <a:r>
              <a:rPr lang="it-IT" i="1"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pactum</a:t>
            </a:r>
            <a:r>
              <a:rPr lang="it-IT"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 «patto»]. </a:t>
            </a:r>
            <a:r>
              <a:rPr lang="it-IT" sz="20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 </a:t>
            </a:r>
          </a:p>
          <a:p>
            <a:pPr>
              <a:buNone/>
            </a:pPr>
            <a:r>
              <a:rPr lang="it-IT" sz="2400" b="1"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 </a:t>
            </a:r>
            <a:endPar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endParaRPr>
          </a:p>
          <a:p>
            <a:pPr>
              <a:buNone/>
            </a:pPr>
            <a:r>
              <a:rPr lang="it-IT" sz="2400" b="1" dirty="0">
                <a:solidFill>
                  <a:schemeClr val="accent1">
                    <a:lumMod val="50000"/>
                  </a:schemeClr>
                </a:solidFill>
                <a:latin typeface="Segoe UI Semilight" panose="020B0402040204020203" pitchFamily="34" charset="0"/>
                <a:ea typeface="Calibri" panose="020F0502020204030204" pitchFamily="34" charset="0"/>
                <a:cs typeface="Arial" panose="020B0604020202020204" pitchFamily="34" charset="0"/>
              </a:rPr>
              <a:t>-</a:t>
            </a:r>
            <a:r>
              <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Condizione di normalità di rapporti, di assenza di guerre e conflitti, sia all’interno di un popolo, di uno stato, di gruppi organizzati, etnici, sociali, religiosi, ecc., sia all’esterno, con altri popoli, altri stati, altri gruppi… </a:t>
            </a:r>
            <a:r>
              <a:rPr lang="it-IT" sz="2400" i="1"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 </a:t>
            </a:r>
            <a:endPar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endParaRPr>
          </a:p>
          <a:p>
            <a:pPr>
              <a:buNone/>
            </a:pPr>
            <a:r>
              <a:rPr lang="it-IT" sz="2400" b="1" dirty="0">
                <a:solidFill>
                  <a:schemeClr val="accent1">
                    <a:lumMod val="50000"/>
                  </a:schemeClr>
                </a:solidFill>
                <a:latin typeface="Segoe UI Semilight" panose="020B0402040204020203" pitchFamily="34" charset="0"/>
                <a:ea typeface="Calibri" panose="020F0502020204030204" pitchFamily="34" charset="0"/>
                <a:cs typeface="Arial" panose="020B0604020202020204" pitchFamily="34" charset="0"/>
              </a:rPr>
              <a:t>-</a:t>
            </a:r>
            <a:r>
              <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Ristabilimento, dopo un periodo di guerra, dello stato di pace… </a:t>
            </a:r>
          </a:p>
          <a:p>
            <a:pPr>
              <a:buNone/>
            </a:pPr>
            <a:r>
              <a:rPr lang="it-IT" sz="2400" b="1"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 </a:t>
            </a:r>
          </a:p>
          <a:p>
            <a:pPr>
              <a:buNone/>
            </a:pPr>
            <a:endParaRPr lang="it-IT" sz="2400" b="1"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endParaRPr>
          </a:p>
          <a:p>
            <a:r>
              <a:rPr lang="it-IT" sz="2400" b="1" dirty="0">
                <a:solidFill>
                  <a:schemeClr val="accent1">
                    <a:lumMod val="50000"/>
                  </a:schemeClr>
                </a:solidFill>
                <a:latin typeface="Segoe UI Semilight" panose="020B0402040204020203" pitchFamily="34" charset="0"/>
                <a:ea typeface="Calibri" panose="020F0502020204030204" pitchFamily="34" charset="0"/>
                <a:cs typeface="Arial" panose="020B0604020202020204" pitchFamily="34" charset="0"/>
              </a:rPr>
              <a:t>-</a:t>
            </a:r>
            <a:r>
              <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Condizione di tranquillità materiale, di riposo, di quiete… </a:t>
            </a:r>
            <a:r>
              <a:rPr lang="it-IT" sz="2400" i="1"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 </a:t>
            </a:r>
            <a:endPar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endParaRPr>
          </a:p>
          <a:p>
            <a:pPr>
              <a:buNone/>
            </a:pPr>
            <a:endParaRPr lang="it-IT" sz="2400" b="1" dirty="0">
              <a:solidFill>
                <a:schemeClr val="accent1">
                  <a:lumMod val="50000"/>
                </a:schemeClr>
              </a:solidFill>
              <a:latin typeface="Segoe UI Semilight" panose="020B0402040204020203" pitchFamily="34" charset="0"/>
              <a:ea typeface="Calibri" panose="020F0502020204030204" pitchFamily="34" charset="0"/>
              <a:cs typeface="Arial" panose="020B0604020202020204" pitchFamily="34" charset="0"/>
            </a:endParaRPr>
          </a:p>
          <a:p>
            <a:pPr>
              <a:buNone/>
            </a:pPr>
            <a:endPar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endParaRPr>
          </a:p>
          <a:p>
            <a:pPr>
              <a:buNone/>
            </a:pPr>
            <a:r>
              <a:rPr lang="it-IT" sz="2400" dirty="0">
                <a:solidFill>
                  <a:schemeClr val="accent1">
                    <a:lumMod val="50000"/>
                  </a:schemeClr>
                </a:solidFill>
                <a:latin typeface="Segoe UI Semilight" panose="020B0402040204020203" pitchFamily="34" charset="0"/>
                <a:ea typeface="Calibri" panose="020F0502020204030204" pitchFamily="34" charset="0"/>
                <a:cs typeface="Arial" panose="020B0604020202020204" pitchFamily="34" charset="0"/>
              </a:rPr>
              <a:t>-</a:t>
            </a:r>
            <a:r>
              <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Buon accordo, armonia, concordia di intenti tra due o più persone, nei rapporti privati o anche nella vita sociale </a:t>
            </a:r>
            <a:r>
              <a:rPr lang="it-IT" sz="2400" i="1"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 </a:t>
            </a:r>
            <a:r>
              <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 </a:t>
            </a:r>
          </a:p>
          <a:p>
            <a:pPr>
              <a:buNone/>
            </a:pPr>
            <a:r>
              <a:rPr lang="it-IT" sz="2400" b="1"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 </a:t>
            </a:r>
            <a:endPar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67109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a16="http://schemas.microsoft.com/office/drawing/2014/main" id="{4F49995B-E751-91D3-43CD-EEAB983E09F7}"/>
              </a:ext>
            </a:extLst>
          </p:cNvPr>
          <p:cNvSpPr txBox="1"/>
          <p:nvPr/>
        </p:nvSpPr>
        <p:spPr>
          <a:xfrm>
            <a:off x="1321905" y="1922429"/>
            <a:ext cx="8637104" cy="1077218"/>
          </a:xfrm>
          <a:prstGeom prst="rect">
            <a:avLst/>
          </a:prstGeom>
          <a:noFill/>
        </p:spPr>
        <p:txBody>
          <a:bodyPr wrap="square">
            <a:spAutoFit/>
          </a:bodyPr>
          <a:lstStyle/>
          <a:p>
            <a:pPr marL="228600">
              <a:buNone/>
            </a:pPr>
            <a:r>
              <a:rPr lang="it-IT" sz="3200" dirty="0">
                <a:solidFill>
                  <a:schemeClr val="accent1">
                    <a:lumMod val="50000"/>
                  </a:schemeClr>
                </a:solidFill>
                <a:latin typeface="Segoe UI Semilight" panose="020B0402040204020203" pitchFamily="34" charset="0"/>
                <a:ea typeface="Times New Roman" panose="02020603050405020304" pitchFamily="18" charset="0"/>
                <a:cs typeface="Segoe UI Semilight" panose="020B0402040204020203" pitchFamily="34" charset="0"/>
              </a:rPr>
              <a:t>«</a:t>
            </a:r>
            <a:r>
              <a:rPr lang="it-IT" sz="32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Non c'è via per la pace, la pace è la via</a:t>
            </a:r>
            <a:r>
              <a:rPr lang="it-IT" sz="3200" dirty="0">
                <a:solidFill>
                  <a:schemeClr val="accent1">
                    <a:lumMod val="50000"/>
                  </a:schemeClr>
                </a:solidFill>
                <a:latin typeface="Segoe UI Semilight" panose="020B0402040204020203" pitchFamily="34" charset="0"/>
                <a:ea typeface="Times New Roman" panose="02020603050405020304" pitchFamily="18" charset="0"/>
                <a:cs typeface="Segoe UI Semilight" panose="020B0402040204020203" pitchFamily="34" charset="0"/>
              </a:rPr>
              <a:t>»</a:t>
            </a:r>
          </a:p>
          <a:p>
            <a:pPr marL="228600" algn="r">
              <a:buNone/>
            </a:pPr>
            <a:r>
              <a:rPr lang="it-IT" sz="32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 </a:t>
            </a:r>
            <a:r>
              <a:rPr lang="it-IT" sz="2800" i="1"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(Gandhi) </a:t>
            </a:r>
            <a:endParaRPr lang="it-IT" sz="2800" i="1" dirty="0">
              <a:solidFill>
                <a:schemeClr val="accent1">
                  <a:lumMod val="50000"/>
                </a:schemeClr>
              </a:solidFill>
              <a:effectLst/>
              <a:latin typeface="Segoe UI Semilight" panose="020B0402040204020203" pitchFamily="34" charset="0"/>
              <a:ea typeface="Calibri" panose="020F0502020204030204" pitchFamily="34" charset="0"/>
              <a:cs typeface="Segoe UI Semilight" panose="020B0402040204020203" pitchFamily="34" charset="0"/>
            </a:endParaRPr>
          </a:p>
        </p:txBody>
      </p:sp>
    </p:spTree>
    <p:extLst>
      <p:ext uri="{BB962C8B-B14F-4D97-AF65-F5344CB8AC3E}">
        <p14:creationId xmlns:p14="http://schemas.microsoft.com/office/powerpoint/2010/main" val="3612839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B4CF0691-9034-8E24-3BAE-41AF067F8AC5}"/>
              </a:ext>
            </a:extLst>
          </p:cNvPr>
          <p:cNvSpPr txBox="1"/>
          <p:nvPr/>
        </p:nvSpPr>
        <p:spPr>
          <a:xfrm>
            <a:off x="1469334" y="1361661"/>
            <a:ext cx="9253331" cy="3247043"/>
          </a:xfrm>
          <a:prstGeom prst="rect">
            <a:avLst/>
          </a:prstGeom>
          <a:noFill/>
        </p:spPr>
        <p:txBody>
          <a:bodyPr wrap="square" rtlCol="0">
            <a:spAutoFit/>
          </a:bodyPr>
          <a:lstStyle/>
          <a:p>
            <a:r>
              <a:rPr lang="it-IT" dirty="0">
                <a:solidFill>
                  <a:schemeClr val="accent1">
                    <a:lumMod val="50000"/>
                  </a:schemeClr>
                </a:solidFill>
                <a:latin typeface="Segoe UI Semilight" panose="020B0402040204020203" pitchFamily="34" charset="0"/>
                <a:cs typeface="Segoe UI Semilight" panose="020B0402040204020203" pitchFamily="34" charset="0"/>
              </a:rPr>
              <a:t>Nota di servizio</a:t>
            </a:r>
          </a:p>
          <a:p>
            <a:endParaRPr lang="it-IT" dirty="0">
              <a:solidFill>
                <a:schemeClr val="accent1">
                  <a:lumMod val="50000"/>
                </a:schemeClr>
              </a:solidFill>
              <a:latin typeface="Segoe UI Semilight" panose="020B0402040204020203" pitchFamily="34" charset="0"/>
              <a:cs typeface="Segoe UI Semilight" panose="020B0402040204020203" pitchFamily="34" charset="0"/>
            </a:endParaRPr>
          </a:p>
          <a:p>
            <a:r>
              <a:rPr lang="it-IT" sz="2800" dirty="0">
                <a:solidFill>
                  <a:schemeClr val="accent1">
                    <a:lumMod val="50000"/>
                  </a:schemeClr>
                </a:solidFill>
                <a:latin typeface="Segoe UI Semilight" panose="020B0402040204020203" pitchFamily="34" charset="0"/>
                <a:cs typeface="Segoe UI Semilight" panose="020B0402040204020203" pitchFamily="34" charset="0"/>
              </a:rPr>
              <a:t>«Pace» incrocia i quattro piani della nostra vita:</a:t>
            </a:r>
          </a:p>
          <a:p>
            <a:endParaRPr lang="it-IT" sz="1100" dirty="0">
              <a:solidFill>
                <a:schemeClr val="accent1">
                  <a:lumMod val="50000"/>
                </a:schemeClr>
              </a:solidFill>
              <a:latin typeface="Segoe UI Semilight" panose="020B0402040204020203" pitchFamily="34" charset="0"/>
              <a:cs typeface="Segoe UI Semilight" panose="020B0402040204020203" pitchFamily="34" charset="0"/>
            </a:endParaRPr>
          </a:p>
          <a:p>
            <a:pPr marL="2693988" indent="-285750">
              <a:buFont typeface="Arial" panose="020B0604020202020204" pitchFamily="34" charset="0"/>
              <a:buChar char="•"/>
            </a:pPr>
            <a:r>
              <a:rPr lang="it-IT" sz="2800" dirty="0">
                <a:solidFill>
                  <a:schemeClr val="accent1">
                    <a:lumMod val="50000"/>
                  </a:schemeClr>
                </a:solidFill>
                <a:latin typeface="Segoe UI Semilight" panose="020B0402040204020203" pitchFamily="34" charset="0"/>
                <a:cs typeface="Segoe UI Semilight" panose="020B0402040204020203" pitchFamily="34" charset="0"/>
              </a:rPr>
              <a:t>della singolarità (IO)</a:t>
            </a:r>
          </a:p>
          <a:p>
            <a:pPr marL="2693988" indent="-285750">
              <a:buFont typeface="Arial" panose="020B0604020202020204" pitchFamily="34" charset="0"/>
              <a:buChar char="•"/>
            </a:pPr>
            <a:r>
              <a:rPr lang="it-IT" sz="2800" dirty="0">
                <a:solidFill>
                  <a:schemeClr val="accent1">
                    <a:lumMod val="50000"/>
                  </a:schemeClr>
                </a:solidFill>
                <a:latin typeface="Segoe UI Semilight" panose="020B0402040204020203" pitchFamily="34" charset="0"/>
                <a:cs typeface="Segoe UI Semilight" panose="020B0402040204020203" pitchFamily="34" charset="0"/>
              </a:rPr>
              <a:t>delle relazioni personali (NOI)</a:t>
            </a:r>
          </a:p>
          <a:p>
            <a:pPr marL="2693988" indent="-285750">
              <a:buFont typeface="Arial" panose="020B0604020202020204" pitchFamily="34" charset="0"/>
              <a:buChar char="•"/>
            </a:pPr>
            <a:r>
              <a:rPr lang="it-IT" sz="2800" dirty="0">
                <a:solidFill>
                  <a:schemeClr val="accent1">
                    <a:lumMod val="50000"/>
                  </a:schemeClr>
                </a:solidFill>
                <a:latin typeface="Segoe UI Semilight" panose="020B0402040204020203" pitchFamily="34" charset="0"/>
                <a:cs typeface="Segoe UI Semilight" panose="020B0402040204020203" pitchFamily="34" charset="0"/>
              </a:rPr>
              <a:t>delle relazioni tra gruppi (SOCIETÀ)</a:t>
            </a:r>
          </a:p>
          <a:p>
            <a:pPr marL="2693988" indent="-285750">
              <a:buFont typeface="Arial" panose="020B0604020202020204" pitchFamily="34" charset="0"/>
              <a:buChar char="•"/>
            </a:pPr>
            <a:r>
              <a:rPr lang="it-IT" sz="2800" dirty="0">
                <a:solidFill>
                  <a:schemeClr val="accent1">
                    <a:lumMod val="50000"/>
                  </a:schemeClr>
                </a:solidFill>
                <a:latin typeface="Segoe UI Semilight" panose="020B0402040204020203" pitchFamily="34" charset="0"/>
                <a:cs typeface="Segoe UI Semilight" panose="020B0402040204020203" pitchFamily="34" charset="0"/>
              </a:rPr>
              <a:t>delle relazioni tra Stati (MONDO)</a:t>
            </a:r>
          </a:p>
          <a:p>
            <a:endParaRPr lang="it-IT" dirty="0"/>
          </a:p>
        </p:txBody>
      </p:sp>
    </p:spTree>
    <p:extLst>
      <p:ext uri="{BB962C8B-B14F-4D97-AF65-F5344CB8AC3E}">
        <p14:creationId xmlns:p14="http://schemas.microsoft.com/office/powerpoint/2010/main" val="560776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0A3EDFE4-660C-DAB5-35A3-B5EC881BFE62}"/>
              </a:ext>
            </a:extLst>
          </p:cNvPr>
          <p:cNvSpPr txBox="1"/>
          <p:nvPr/>
        </p:nvSpPr>
        <p:spPr>
          <a:xfrm>
            <a:off x="675860" y="944216"/>
            <a:ext cx="10634869" cy="6463308"/>
          </a:xfrm>
          <a:prstGeom prst="rect">
            <a:avLst/>
          </a:prstGeom>
          <a:noFill/>
        </p:spPr>
        <p:txBody>
          <a:bodyPr wrap="square" rtlCol="0">
            <a:spAutoFit/>
          </a:bodyPr>
          <a:lstStyle/>
          <a:p>
            <a:r>
              <a:rPr lang="it-IT" sz="2800" dirty="0">
                <a:solidFill>
                  <a:schemeClr val="accent1">
                    <a:lumMod val="50000"/>
                  </a:schemeClr>
                </a:solidFill>
                <a:latin typeface="Segoe UI Semilight" panose="020B0402040204020203" pitchFamily="34" charset="0"/>
                <a:cs typeface="Segoe UI Semilight" panose="020B0402040204020203" pitchFamily="34" charset="0"/>
              </a:rPr>
              <a:t>Punto di partenza</a:t>
            </a:r>
          </a:p>
          <a:p>
            <a:endParaRPr lang="it-IT" sz="2800" dirty="0">
              <a:solidFill>
                <a:schemeClr val="accent1">
                  <a:lumMod val="50000"/>
                </a:schemeClr>
              </a:solidFill>
              <a:latin typeface="Segoe UI Semilight" panose="020B0402040204020203" pitchFamily="34" charset="0"/>
              <a:cs typeface="Segoe UI Semilight" panose="020B0402040204020203" pitchFamily="34" charset="0"/>
            </a:endParaRPr>
          </a:p>
          <a:p>
            <a:r>
              <a:rPr lang="it-IT" sz="2800" dirty="0">
                <a:solidFill>
                  <a:schemeClr val="accent1">
                    <a:lumMod val="50000"/>
                  </a:schemeClr>
                </a:solidFill>
                <a:latin typeface="Segoe UI Semilight" panose="020B0402040204020203" pitchFamily="34" charset="0"/>
                <a:cs typeface="Segoe UI Semilight" panose="020B0402040204020203" pitchFamily="34" charset="0"/>
              </a:rPr>
              <a:t>Diffusamente i termini Pace e Guerra sono connessi e finiscono per essere  definiti in antitesi</a:t>
            </a:r>
          </a:p>
          <a:p>
            <a:endParaRPr lang="it-IT" sz="2800" dirty="0">
              <a:solidFill>
                <a:schemeClr val="accent1">
                  <a:lumMod val="50000"/>
                </a:schemeClr>
              </a:solidFill>
              <a:latin typeface="Segoe UI Semilight" panose="020B0402040204020203" pitchFamily="34" charset="0"/>
              <a:cs typeface="Segoe UI Semilight" panose="020B0402040204020203" pitchFamily="34" charset="0"/>
            </a:endParaRPr>
          </a:p>
          <a:p>
            <a:r>
              <a:rPr lang="it-IT" sz="2800" dirty="0">
                <a:solidFill>
                  <a:schemeClr val="accent1">
                    <a:lumMod val="50000"/>
                  </a:schemeClr>
                </a:solidFill>
                <a:latin typeface="Segoe UI Semilight" panose="020B0402040204020203" pitchFamily="34" charset="0"/>
                <a:cs typeface="Segoe UI Semilight" panose="020B0402040204020203" pitchFamily="34" charset="0"/>
              </a:rPr>
              <a:t>«Partendo dalla constatazione che dei due termini della coppia il termine forte è guerra e quello debole è pace, lo stato di pace può essere definito solo definendo preliminarmente lo stato di guerra»</a:t>
            </a:r>
          </a:p>
          <a:p>
            <a:r>
              <a:rPr lang="it-IT" sz="2800" dirty="0">
                <a:solidFill>
                  <a:schemeClr val="accent1">
                    <a:lumMod val="50000"/>
                  </a:schemeClr>
                </a:solidFill>
                <a:latin typeface="Segoe UI Semilight" panose="020B0402040204020203" pitchFamily="34" charset="0"/>
                <a:cs typeface="Segoe UI Semilight" panose="020B0402040204020203" pitchFamily="34" charset="0"/>
              </a:rPr>
              <a:t>                                                                                 (</a:t>
            </a:r>
            <a:r>
              <a:rPr lang="it-IT" sz="2800" dirty="0" err="1">
                <a:solidFill>
                  <a:schemeClr val="accent1">
                    <a:lumMod val="50000"/>
                  </a:schemeClr>
                </a:solidFill>
                <a:latin typeface="Segoe UI Semilight" panose="020B0402040204020203" pitchFamily="34" charset="0"/>
                <a:cs typeface="Segoe UI Semilight" panose="020B0402040204020203" pitchFamily="34" charset="0"/>
              </a:rPr>
              <a:t>N.Bobbio</a:t>
            </a:r>
            <a:r>
              <a:rPr lang="it-IT" sz="2800" dirty="0">
                <a:solidFill>
                  <a:schemeClr val="accent1">
                    <a:lumMod val="50000"/>
                  </a:schemeClr>
                </a:solidFill>
                <a:latin typeface="Segoe UI Semilight" panose="020B0402040204020203" pitchFamily="34" charset="0"/>
                <a:cs typeface="Segoe UI Semilight" panose="020B0402040204020203" pitchFamily="34" charset="0"/>
              </a:rPr>
              <a:t>)</a:t>
            </a:r>
          </a:p>
          <a:p>
            <a:endParaRPr lang="it-IT" dirty="0">
              <a:latin typeface="Segoe UI Semilight" panose="020B0402040204020203" pitchFamily="34" charset="0"/>
              <a:cs typeface="Segoe UI Semilight" panose="020B0402040204020203" pitchFamily="34" charset="0"/>
            </a:endParaRPr>
          </a:p>
          <a:p>
            <a:endParaRPr lang="it-IT" dirty="0">
              <a:latin typeface="Segoe UI Semilight" panose="020B0402040204020203" pitchFamily="34" charset="0"/>
              <a:cs typeface="Segoe UI Semilight" panose="020B0402040204020203" pitchFamily="34" charset="0"/>
            </a:endParaRPr>
          </a:p>
          <a:p>
            <a:endParaRPr lang="it-IT" dirty="0">
              <a:latin typeface="Segoe UI Semilight" panose="020B0402040204020203" pitchFamily="34" charset="0"/>
              <a:cs typeface="Segoe UI Semilight" panose="020B0402040204020203" pitchFamily="34" charset="0"/>
            </a:endParaRPr>
          </a:p>
          <a:p>
            <a:endParaRPr lang="it-IT" dirty="0">
              <a:latin typeface="Segoe UI Semilight" panose="020B0402040204020203" pitchFamily="34" charset="0"/>
              <a:cs typeface="Segoe UI Semilight" panose="020B0402040204020203" pitchFamily="34" charset="0"/>
            </a:endParaRPr>
          </a:p>
          <a:p>
            <a:endParaRPr lang="it-IT" dirty="0">
              <a:latin typeface="Segoe UI Semilight" panose="020B0402040204020203" pitchFamily="34" charset="0"/>
              <a:cs typeface="Segoe UI Semilight" panose="020B0402040204020203" pitchFamily="34" charset="0"/>
            </a:endParaRPr>
          </a:p>
          <a:p>
            <a:r>
              <a:rPr lang="it-IT" dirty="0">
                <a:latin typeface="Segoe UI Semilight" panose="020B0402040204020203" pitchFamily="34" charset="0"/>
                <a:cs typeface="Segoe UI Semilight" panose="020B0402040204020203" pitchFamily="34" charset="0"/>
              </a:rPr>
              <a:t> </a:t>
            </a:r>
          </a:p>
          <a:p>
            <a:endParaRPr lang="it-IT" dirty="0">
              <a:latin typeface="Segoe UI Semilight" panose="020B0402040204020203" pitchFamily="34" charset="0"/>
              <a:cs typeface="Segoe UI Semilight" panose="020B0402040204020203" pitchFamily="34" charset="0"/>
            </a:endParaRPr>
          </a:p>
          <a:p>
            <a:endParaRPr lang="it-IT" dirty="0">
              <a:latin typeface="Segoe UI Semilight" panose="020B0402040204020203" pitchFamily="34" charset="0"/>
              <a:cs typeface="Segoe UI Semilight" panose="020B0402040204020203" pitchFamily="34" charset="0"/>
            </a:endParaRPr>
          </a:p>
          <a:p>
            <a:endParaRPr lang="it-IT"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3643329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AC382CC1-B7F4-39DE-4F64-E9796D6AA258}"/>
              </a:ext>
            </a:extLst>
          </p:cNvPr>
          <p:cNvSpPr txBox="1"/>
          <p:nvPr/>
        </p:nvSpPr>
        <p:spPr>
          <a:xfrm>
            <a:off x="659295" y="909722"/>
            <a:ext cx="10873409" cy="5262979"/>
          </a:xfrm>
          <a:prstGeom prst="rect">
            <a:avLst/>
          </a:prstGeom>
          <a:noFill/>
        </p:spPr>
        <p:txBody>
          <a:bodyPr wrap="square">
            <a:spAutoFit/>
          </a:bodyPr>
          <a:lstStyle/>
          <a:p>
            <a:pPr fontAlgn="base">
              <a:buNone/>
            </a:pPr>
            <a:r>
              <a:rPr lang="it-IT" sz="24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L’analisi lucida e pessimistica di Norberto Bobbio</a:t>
            </a:r>
          </a:p>
          <a:p>
            <a:pPr fontAlgn="base">
              <a:buNone/>
            </a:pPr>
            <a:endParaRPr lang="it-IT" sz="2400" dirty="0">
              <a:solidFill>
                <a:schemeClr val="accent1">
                  <a:lumMod val="50000"/>
                </a:schemeClr>
              </a:solidFill>
              <a:latin typeface="Segoe UI Semilight" panose="020B0402040204020203" pitchFamily="34" charset="0"/>
              <a:ea typeface="Times New Roman" panose="02020603050405020304" pitchFamily="18" charset="0"/>
              <a:cs typeface="Segoe UI Semilight" panose="020B0402040204020203" pitchFamily="34" charset="0"/>
            </a:endParaRPr>
          </a:p>
          <a:p>
            <a:pPr fontAlgn="base">
              <a:buNone/>
            </a:pPr>
            <a:r>
              <a:rPr lang="it-IT" sz="24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«Una storia senza racconti di guerre, come quella che gli educatori alla pace vorrebbero fosse insegnata nelle scuola, non sarebbe la storia dell’umanità».  </a:t>
            </a:r>
            <a:endPar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endParaRPr>
          </a:p>
          <a:p>
            <a:pPr>
              <a:buNone/>
            </a:pPr>
            <a:r>
              <a:rPr lang="it-IT" sz="24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«Piaccia o non piaccia, ne siamo o no consapevoli, la nostra civiltà, o ciò che noi consideriamo la nostra civiltà, non sarebbe quello che è senza tutte le guerre che hanno contribuito a formarla» </a:t>
            </a:r>
            <a:endPar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endParaRPr>
          </a:p>
          <a:p>
            <a:pPr>
              <a:buNone/>
            </a:pPr>
            <a:endParaRPr lang="it-IT" sz="2400" dirty="0">
              <a:solidFill>
                <a:schemeClr val="accent1">
                  <a:lumMod val="50000"/>
                </a:schemeClr>
              </a:solidFill>
              <a:latin typeface="Segoe UI Semilight" panose="020B0402040204020203" pitchFamily="34" charset="0"/>
              <a:ea typeface="Times New Roman" panose="02020603050405020304" pitchFamily="18" charset="0"/>
              <a:cs typeface="Segoe UI Semilight" panose="020B0402040204020203" pitchFamily="34" charset="0"/>
            </a:endParaRPr>
          </a:p>
          <a:p>
            <a:pPr>
              <a:buNone/>
            </a:pPr>
            <a:r>
              <a:rPr lang="it-IT" sz="24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Si pace si può parlare solo a partire dal suo opposto   </a:t>
            </a:r>
            <a:endPar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endParaRPr>
          </a:p>
          <a:p>
            <a:pPr>
              <a:buNone/>
            </a:pPr>
            <a:r>
              <a:rPr lang="it-IT" sz="24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 </a:t>
            </a:r>
            <a:endPar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endParaRPr>
          </a:p>
          <a:p>
            <a:pPr>
              <a:buNone/>
            </a:pPr>
            <a:r>
              <a:rPr lang="it-IT" sz="2400" dirty="0">
                <a:solidFill>
                  <a:schemeClr val="accent1">
                    <a:lumMod val="50000"/>
                  </a:schemeClr>
                </a:solidFill>
                <a:effectLst/>
                <a:latin typeface="Garamond" panose="02020404030301010803" pitchFamily="18" charset="0"/>
                <a:ea typeface="Times New Roman" panose="02020603050405020304" pitchFamily="18" charset="0"/>
                <a:cs typeface="Segoe UI Semilight" panose="020B0402040204020203" pitchFamily="34" charset="0"/>
              </a:rPr>
              <a:t>«</a:t>
            </a:r>
            <a:r>
              <a:rPr lang="it-IT" sz="24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Nonostante tutte le dottrine pacifistiche e tutti i movimenti per la pace degli ultimi due secoli, la pace attualmente riposa esclusivamente sull’equilibrio del terrore e della cosiddetta strategia della dissuasione. Ma quale pace? Una pace provvisoria; più che una pace una tregua d’armi  </a:t>
            </a:r>
            <a:endPar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endParaRPr>
          </a:p>
        </p:txBody>
      </p:sp>
      <p:sp>
        <p:nvSpPr>
          <p:cNvPr id="5" name="CasellaDiTesto 4">
            <a:extLst>
              <a:ext uri="{FF2B5EF4-FFF2-40B4-BE49-F238E27FC236}">
                <a16:creationId xmlns:a16="http://schemas.microsoft.com/office/drawing/2014/main" id="{2EFDC0BE-7612-80ED-3774-D267CC67971A}"/>
              </a:ext>
            </a:extLst>
          </p:cNvPr>
          <p:cNvSpPr txBox="1"/>
          <p:nvPr/>
        </p:nvSpPr>
        <p:spPr>
          <a:xfrm>
            <a:off x="9830628" y="143326"/>
            <a:ext cx="1702076" cy="369332"/>
          </a:xfrm>
          <a:prstGeom prst="rect">
            <a:avLst/>
          </a:prstGeom>
          <a:noFill/>
        </p:spPr>
        <p:txBody>
          <a:bodyPr wrap="square">
            <a:spAutoFit/>
          </a:bodyPr>
          <a:lstStyle/>
          <a:p>
            <a:r>
              <a:rPr lang="it-IT" sz="1800" dirty="0">
                <a:solidFill>
                  <a:schemeClr val="accent1">
                    <a:lumMod val="50000"/>
                  </a:schemeClr>
                </a:solidFill>
                <a:latin typeface="Segoe UI Semilight" panose="020B0402040204020203" pitchFamily="34" charset="0"/>
                <a:cs typeface="Segoe UI Semilight" panose="020B0402040204020203" pitchFamily="34" charset="0"/>
              </a:rPr>
              <a:t>Pace e Guerra </a:t>
            </a:r>
            <a:endParaRPr lang="it-IT" dirty="0"/>
          </a:p>
        </p:txBody>
      </p:sp>
    </p:spTree>
    <p:extLst>
      <p:ext uri="{BB962C8B-B14F-4D97-AF65-F5344CB8AC3E}">
        <p14:creationId xmlns:p14="http://schemas.microsoft.com/office/powerpoint/2010/main" val="1011666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E88CDCAA-7CE8-0B0E-80A3-4BACF9713F44}"/>
              </a:ext>
            </a:extLst>
          </p:cNvPr>
          <p:cNvSpPr txBox="1"/>
          <p:nvPr/>
        </p:nvSpPr>
        <p:spPr>
          <a:xfrm>
            <a:off x="624509" y="494872"/>
            <a:ext cx="10942982" cy="6647974"/>
          </a:xfrm>
          <a:prstGeom prst="rect">
            <a:avLst/>
          </a:prstGeom>
          <a:noFill/>
        </p:spPr>
        <p:txBody>
          <a:bodyPr wrap="square">
            <a:spAutoFit/>
          </a:bodyPr>
          <a:lstStyle/>
          <a:p>
            <a:pPr fontAlgn="base">
              <a:buNone/>
            </a:pPr>
            <a:r>
              <a:rPr lang="it-IT" sz="2400" dirty="0">
                <a:solidFill>
                  <a:schemeClr val="accent1">
                    <a:lumMod val="50000"/>
                  </a:schemeClr>
                </a:solidFill>
                <a:effectLst/>
                <a:latin typeface="Segoe UI Semilight" panose="020B0402040204020203" pitchFamily="34" charset="0"/>
                <a:ea typeface="Calibri" panose="020F0502020204030204" pitchFamily="34" charset="0"/>
                <a:cs typeface="Segoe UI Semilight" panose="020B0402040204020203" pitchFamily="34" charset="0"/>
              </a:rPr>
              <a:t>La pace (come non-guerra) si ha solo con l’annientamento dell’altro o con l’equilibrio del terrore: la pace è un fatto in negativo, assenza di guerra.</a:t>
            </a:r>
          </a:p>
          <a:p>
            <a:pPr fontAlgn="base">
              <a:buNone/>
            </a:pPr>
            <a:endPar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endParaRPr>
          </a:p>
          <a:p>
            <a:pPr fontAlgn="base">
              <a:buNone/>
            </a:pPr>
            <a:r>
              <a:rPr lang="it-IT" sz="24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E continua a prevalere il senso comune del </a:t>
            </a:r>
            <a:r>
              <a:rPr lang="it-IT" sz="2400" i="1"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“Se vuoi la pace prepara la guerra”</a:t>
            </a:r>
            <a:endParaRPr lang="it-IT" sz="2400" i="1"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endParaRPr>
          </a:p>
          <a:p>
            <a:pPr fontAlgn="base">
              <a:buNone/>
            </a:pPr>
            <a:endParaRPr lang="it-IT" sz="24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endParaRPr>
          </a:p>
          <a:p>
            <a:pPr fontAlgn="base">
              <a:buNone/>
            </a:pPr>
            <a:r>
              <a:rPr lang="it-IT" sz="24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Soprattutto vale oggi come duemila anni fa la ‘</a:t>
            </a:r>
            <a:r>
              <a:rPr lang="it-IT" sz="2400" i="1"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sentenza’</a:t>
            </a:r>
            <a:r>
              <a:rPr lang="it-IT" sz="24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 pronunciata dal comandante Bretone </a:t>
            </a:r>
            <a:r>
              <a:rPr lang="it-IT" sz="2400" dirty="0" err="1">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Calgaco</a:t>
            </a:r>
            <a:r>
              <a:rPr lang="it-IT" sz="2400" dirty="0">
                <a:solidFill>
                  <a:schemeClr val="accent1">
                    <a:lumMod val="50000"/>
                  </a:schemeClr>
                </a:solidFill>
                <a:effectLst/>
                <a:latin typeface="Segoe UI Semilight" panose="020B0402040204020203" pitchFamily="34" charset="0"/>
                <a:ea typeface="Times New Roman" panose="02020603050405020304" pitchFamily="18" charset="0"/>
                <a:cs typeface="Segoe UI Semilight" panose="020B0402040204020203" pitchFamily="34" charset="0"/>
              </a:rPr>
              <a:t>: «</a:t>
            </a:r>
            <a:r>
              <a:rPr lang="it-IT" sz="2400" i="1"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…dove hanno fatto il deserto, lo chiamano pace».</a:t>
            </a:r>
            <a:endPar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endParaRPr>
          </a:p>
          <a:p>
            <a:pPr>
              <a:buNone/>
            </a:pPr>
            <a:endPar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endParaRPr>
          </a:p>
          <a:p>
            <a:pPr>
              <a:buNone/>
            </a:pPr>
            <a:r>
              <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Dal discorso di Trump al Knesset (13 ottobre 2026): </a:t>
            </a:r>
            <a:r>
              <a:rPr lang="it-IT" sz="2400" dirty="0">
                <a:solidFill>
                  <a:schemeClr val="accent1">
                    <a:lumMod val="50000"/>
                  </a:schemeClr>
                </a:solidFill>
                <a:latin typeface="Segoe UI Semilight" panose="020B0402040204020203" pitchFamily="34" charset="0"/>
                <a:ea typeface="Times New Roman" panose="02020603050405020304" pitchFamily="18" charset="0"/>
                <a:cs typeface="Segoe UI Semilight" panose="020B0402040204020203" pitchFamily="34" charset="0"/>
              </a:rPr>
              <a:t>«</a:t>
            </a:r>
            <a:r>
              <a:rPr lang="it-IT" sz="2400" i="1"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Produciamo le migliori armi del mondo, e ne abbiamo molte. E, a dire il vero, ne abbiamo fornite parecchie a Israele. Bibi (Netanyahu) mi chiamava spesso: “Puoi procurarmi quest’arma, quell’arma, quell’altra arma?”. Alcune non le avevo nemmeno mai sentite nominare, Bibi, ma le abbiamo fatte. [risate] E le abbiamo mandate lì, vero? E sì, sono le migliori. Sono davvero le migliori. E voi, beh, avete saputo usarle. Servono anche persone che sappiano [ride] come utilizzarle, e voi lo avete fatto in modo eccellente. </a:t>
            </a:r>
            <a:r>
              <a:rPr lang="it-IT" sz="2400" b="1" i="1"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rPr>
              <a:t>Avete reso Israele forte e potente, e questo, in definitiva, ha portato alla pace. È stato questo a portare alla pace</a:t>
            </a:r>
            <a:r>
              <a:rPr lang="it-IT" sz="2400" b="1" i="1" dirty="0">
                <a:solidFill>
                  <a:schemeClr val="accent1">
                    <a:lumMod val="50000"/>
                  </a:schemeClr>
                </a:solidFill>
                <a:latin typeface="Segoe UI Semilight" panose="020B0402040204020203" pitchFamily="34" charset="0"/>
                <a:ea typeface="Calibri" panose="020F0502020204030204" pitchFamily="34" charset="0"/>
                <a:cs typeface="Arial" panose="020B0604020202020204" pitchFamily="34" charset="0"/>
              </a:rPr>
              <a:t>»</a:t>
            </a:r>
            <a:endParaRPr lang="it-IT" sz="2400" dirty="0">
              <a:solidFill>
                <a:schemeClr val="accent1">
                  <a:lumMod val="50000"/>
                </a:schemeClr>
              </a:solidFill>
              <a:effectLst/>
              <a:latin typeface="Segoe UI Semilight" panose="020B0402040204020203" pitchFamily="34" charset="0"/>
              <a:ea typeface="Calibri" panose="020F0502020204030204" pitchFamily="34" charset="0"/>
              <a:cs typeface="Arial" panose="020B0604020202020204" pitchFamily="34" charset="0"/>
            </a:endParaRPr>
          </a:p>
          <a:p>
            <a:pPr fontAlgn="base">
              <a:buNone/>
            </a:pPr>
            <a:r>
              <a:rPr lang="it-IT" sz="1800" dirty="0">
                <a:effectLst/>
                <a:latin typeface="Segoe UI Semilight" panose="020B0402040204020203" pitchFamily="34" charset="0"/>
                <a:ea typeface="Calibri" panose="020F0502020204030204" pitchFamily="34" charset="0"/>
                <a:cs typeface="Segoe UI Semilight" panose="020B0402040204020203" pitchFamily="34" charset="0"/>
              </a:rPr>
              <a:t> </a:t>
            </a:r>
            <a:endParaRPr lang="it-IT" sz="1800" dirty="0">
              <a:effectLst/>
              <a:latin typeface="Segoe UI Semilight" panose="020B0402040204020203" pitchFamily="34" charset="0"/>
              <a:ea typeface="Calibri" panose="020F0502020204030204" pitchFamily="34" charset="0"/>
              <a:cs typeface="Arial" panose="020B0604020202020204" pitchFamily="34" charset="0"/>
            </a:endParaRPr>
          </a:p>
        </p:txBody>
      </p:sp>
      <p:sp>
        <p:nvSpPr>
          <p:cNvPr id="4" name="CasellaDiTesto 3">
            <a:extLst>
              <a:ext uri="{FF2B5EF4-FFF2-40B4-BE49-F238E27FC236}">
                <a16:creationId xmlns:a16="http://schemas.microsoft.com/office/drawing/2014/main" id="{8E892E69-376D-5B27-955C-15366F9EA736}"/>
              </a:ext>
            </a:extLst>
          </p:cNvPr>
          <p:cNvSpPr txBox="1"/>
          <p:nvPr/>
        </p:nvSpPr>
        <p:spPr>
          <a:xfrm>
            <a:off x="10108924" y="125540"/>
            <a:ext cx="1702076" cy="369332"/>
          </a:xfrm>
          <a:prstGeom prst="rect">
            <a:avLst/>
          </a:prstGeom>
          <a:noFill/>
        </p:spPr>
        <p:txBody>
          <a:bodyPr wrap="square">
            <a:spAutoFit/>
          </a:bodyPr>
          <a:lstStyle/>
          <a:p>
            <a:r>
              <a:rPr lang="it-IT" sz="1800" dirty="0">
                <a:solidFill>
                  <a:schemeClr val="accent1">
                    <a:lumMod val="50000"/>
                  </a:schemeClr>
                </a:solidFill>
                <a:latin typeface="Segoe UI Semilight" panose="020B0402040204020203" pitchFamily="34" charset="0"/>
                <a:cs typeface="Segoe UI Semilight" panose="020B0402040204020203" pitchFamily="34" charset="0"/>
              </a:rPr>
              <a:t>Pace e Guerra </a:t>
            </a:r>
            <a:endParaRPr lang="it-IT" dirty="0"/>
          </a:p>
        </p:txBody>
      </p:sp>
    </p:spTree>
    <p:extLst>
      <p:ext uri="{BB962C8B-B14F-4D97-AF65-F5344CB8AC3E}">
        <p14:creationId xmlns:p14="http://schemas.microsoft.com/office/powerpoint/2010/main" val="3479506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E45D0073-CD0C-71F1-4351-9F44A1FD6E5E}"/>
              </a:ext>
            </a:extLst>
          </p:cNvPr>
          <p:cNvSpPr txBox="1"/>
          <p:nvPr/>
        </p:nvSpPr>
        <p:spPr>
          <a:xfrm>
            <a:off x="1300369" y="1361661"/>
            <a:ext cx="9591261" cy="4093428"/>
          </a:xfrm>
          <a:prstGeom prst="rect">
            <a:avLst/>
          </a:prstGeom>
          <a:noFill/>
        </p:spPr>
        <p:txBody>
          <a:bodyPr wrap="square">
            <a:spAutoFit/>
          </a:bodyPr>
          <a:lstStyle/>
          <a:p>
            <a:pPr algn="ctr"/>
            <a:r>
              <a:rPr lang="it-IT" sz="3200" dirty="0">
                <a:solidFill>
                  <a:schemeClr val="accent1">
                    <a:lumMod val="50000"/>
                  </a:schemeClr>
                </a:solidFill>
                <a:latin typeface="Segoe UI Semilight" panose="020B0402040204020203" pitchFamily="34" charset="0"/>
                <a:cs typeface="Segoe UI Semilight" panose="020B0402040204020203" pitchFamily="34" charset="0"/>
              </a:rPr>
              <a:t>Il primo e fondamentale impegno verso la pace </a:t>
            </a:r>
          </a:p>
          <a:p>
            <a:pPr algn="ctr"/>
            <a:r>
              <a:rPr lang="it-IT" sz="3200" dirty="0">
                <a:solidFill>
                  <a:schemeClr val="accent1">
                    <a:lumMod val="50000"/>
                  </a:schemeClr>
                </a:solidFill>
                <a:latin typeface="Segoe UI Semilight" panose="020B0402040204020203" pitchFamily="34" charset="0"/>
                <a:cs typeface="Segoe UI Semilight" panose="020B0402040204020203" pitchFamily="34" charset="0"/>
              </a:rPr>
              <a:t>è trovare un modo </a:t>
            </a:r>
          </a:p>
          <a:p>
            <a:pPr algn="ctr"/>
            <a:r>
              <a:rPr lang="it-IT" sz="3200" dirty="0">
                <a:solidFill>
                  <a:schemeClr val="accent1">
                    <a:lumMod val="50000"/>
                  </a:schemeClr>
                </a:solidFill>
                <a:latin typeface="Segoe UI Semilight" panose="020B0402040204020203" pitchFamily="34" charset="0"/>
                <a:cs typeface="Segoe UI Semilight" panose="020B0402040204020203" pitchFamily="34" charset="0"/>
              </a:rPr>
              <a:t>per  </a:t>
            </a:r>
            <a:r>
              <a:rPr lang="it-IT" sz="3200" b="1" u="sng" dirty="0">
                <a:solidFill>
                  <a:schemeClr val="accent1">
                    <a:lumMod val="50000"/>
                  </a:schemeClr>
                </a:solidFill>
                <a:latin typeface="Segoe UI Semilight" panose="020B0402040204020203" pitchFamily="34" charset="0"/>
                <a:cs typeface="Segoe UI Semilight" panose="020B0402040204020203" pitchFamily="34" charset="0"/>
              </a:rPr>
              <a:t>sciogliere</a:t>
            </a:r>
            <a:r>
              <a:rPr lang="it-IT" sz="3200" dirty="0">
                <a:solidFill>
                  <a:schemeClr val="accent1">
                    <a:lumMod val="50000"/>
                  </a:schemeClr>
                </a:solidFill>
                <a:latin typeface="Segoe UI Semilight" panose="020B0402040204020203" pitchFamily="34" charset="0"/>
                <a:cs typeface="Segoe UI Semilight" panose="020B0402040204020203" pitchFamily="34" charset="0"/>
              </a:rPr>
              <a:t> la coppia Guerra-Pace</a:t>
            </a:r>
          </a:p>
          <a:p>
            <a:pPr algn="ctr"/>
            <a:endParaRPr lang="it-IT" sz="3200" dirty="0">
              <a:solidFill>
                <a:schemeClr val="accent1">
                  <a:lumMod val="50000"/>
                </a:schemeClr>
              </a:solidFill>
              <a:latin typeface="Segoe UI Semilight" panose="020B0402040204020203" pitchFamily="34" charset="0"/>
              <a:cs typeface="Segoe UI Semilight" panose="020B0402040204020203" pitchFamily="34" charset="0"/>
            </a:endParaRPr>
          </a:p>
          <a:p>
            <a:endParaRPr lang="it-IT" dirty="0">
              <a:solidFill>
                <a:schemeClr val="accent1">
                  <a:lumMod val="50000"/>
                </a:schemeClr>
              </a:solidFill>
              <a:latin typeface="Segoe UI Semilight" panose="020B0402040204020203" pitchFamily="34" charset="0"/>
              <a:cs typeface="Segoe UI Semilight" panose="020B0402040204020203" pitchFamily="34" charset="0"/>
            </a:endParaRPr>
          </a:p>
          <a:p>
            <a:endParaRPr lang="it-IT" dirty="0">
              <a:solidFill>
                <a:schemeClr val="accent1">
                  <a:lumMod val="50000"/>
                </a:schemeClr>
              </a:solidFill>
              <a:latin typeface="Segoe UI Semilight" panose="020B0402040204020203" pitchFamily="34" charset="0"/>
              <a:cs typeface="Segoe UI Semilight" panose="020B0402040204020203" pitchFamily="34" charset="0"/>
            </a:endParaRPr>
          </a:p>
          <a:p>
            <a:r>
              <a:rPr lang="it-IT" sz="2400" dirty="0">
                <a:solidFill>
                  <a:schemeClr val="accent1">
                    <a:lumMod val="50000"/>
                  </a:schemeClr>
                </a:solidFill>
                <a:latin typeface="Segoe UI Semilight" panose="020B0402040204020203" pitchFamily="34" charset="0"/>
                <a:cs typeface="Segoe UI Semilight" panose="020B0402040204020203" pitchFamily="34" charset="0"/>
              </a:rPr>
              <a:t>L’analisi lucida di Bobbio</a:t>
            </a:r>
          </a:p>
          <a:p>
            <a:r>
              <a:rPr lang="it-IT" sz="2400" dirty="0">
                <a:solidFill>
                  <a:schemeClr val="accent1">
                    <a:lumMod val="50000"/>
                  </a:schemeClr>
                </a:solidFill>
                <a:latin typeface="Segoe UI Semilight" panose="020B0402040204020203" pitchFamily="34" charset="0"/>
                <a:cs typeface="Segoe UI Semilight" panose="020B0402040204020203" pitchFamily="34" charset="0"/>
              </a:rPr>
              <a:t>Il Progetto illuminato di Kant</a:t>
            </a:r>
          </a:p>
          <a:p>
            <a:r>
              <a:rPr lang="it-IT" sz="2400" dirty="0">
                <a:solidFill>
                  <a:schemeClr val="accent1">
                    <a:lumMod val="50000"/>
                  </a:schemeClr>
                </a:solidFill>
                <a:latin typeface="Segoe UI Semilight" panose="020B0402040204020203" pitchFamily="34" charset="0"/>
                <a:cs typeface="Segoe UI Semilight" panose="020B0402040204020203" pitchFamily="34" charset="0"/>
              </a:rPr>
              <a:t>La speranza evangelica di Papa Francesco</a:t>
            </a:r>
          </a:p>
          <a:p>
            <a:r>
              <a:rPr lang="it-IT" sz="2400" dirty="0">
                <a:solidFill>
                  <a:schemeClr val="accent1">
                    <a:lumMod val="50000"/>
                  </a:schemeClr>
                </a:solidFill>
                <a:latin typeface="Segoe UI Semilight" panose="020B0402040204020203" pitchFamily="34" charset="0"/>
                <a:cs typeface="Segoe UI Semilight" panose="020B0402040204020203" pitchFamily="34" charset="0"/>
              </a:rPr>
              <a:t>La sintesi di Gandhi</a:t>
            </a:r>
          </a:p>
        </p:txBody>
      </p:sp>
      <p:sp>
        <p:nvSpPr>
          <p:cNvPr id="4" name="CasellaDiTesto 3">
            <a:extLst>
              <a:ext uri="{FF2B5EF4-FFF2-40B4-BE49-F238E27FC236}">
                <a16:creationId xmlns:a16="http://schemas.microsoft.com/office/drawing/2014/main" id="{5650AB65-4BBF-3DCD-8FE4-FC57A3268849}"/>
              </a:ext>
            </a:extLst>
          </p:cNvPr>
          <p:cNvSpPr txBox="1"/>
          <p:nvPr/>
        </p:nvSpPr>
        <p:spPr>
          <a:xfrm>
            <a:off x="10178497" y="143326"/>
            <a:ext cx="1702076" cy="369332"/>
          </a:xfrm>
          <a:prstGeom prst="rect">
            <a:avLst/>
          </a:prstGeom>
          <a:noFill/>
        </p:spPr>
        <p:txBody>
          <a:bodyPr wrap="square">
            <a:spAutoFit/>
          </a:bodyPr>
          <a:lstStyle/>
          <a:p>
            <a:r>
              <a:rPr lang="it-IT" sz="1800" dirty="0">
                <a:solidFill>
                  <a:schemeClr val="accent1">
                    <a:lumMod val="50000"/>
                  </a:schemeClr>
                </a:solidFill>
                <a:latin typeface="Segoe UI Semilight" panose="020B0402040204020203" pitchFamily="34" charset="0"/>
                <a:cs typeface="Segoe UI Semilight" panose="020B0402040204020203" pitchFamily="34" charset="0"/>
              </a:rPr>
              <a:t>Pace e Guerra </a:t>
            </a:r>
            <a:endParaRPr lang="it-IT" dirty="0"/>
          </a:p>
        </p:txBody>
      </p:sp>
    </p:spTree>
    <p:extLst>
      <p:ext uri="{BB962C8B-B14F-4D97-AF65-F5344CB8AC3E}">
        <p14:creationId xmlns:p14="http://schemas.microsoft.com/office/powerpoint/2010/main" val="1461005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fade">
                                      <p:cBhvr>
                                        <p:cTn id="10" dur="500"/>
                                        <p:tgtEl>
                                          <p:spTgt spid="3">
                                            <p:txEl>
                                              <p:pRg st="7" end="7"/>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Effect transition="in" filter="fade">
                                      <p:cBhvr>
                                        <p:cTn id="13" dur="500"/>
                                        <p:tgtEl>
                                          <p:spTgt spid="3">
                                            <p:txEl>
                                              <p:pRg st="8" end="8"/>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9" end="9"/>
                                            </p:txEl>
                                          </p:spTgt>
                                        </p:tgtEl>
                                        <p:attrNameLst>
                                          <p:attrName>style.visibility</p:attrName>
                                        </p:attrNameLst>
                                      </p:cBhvr>
                                      <p:to>
                                        <p:strVal val="visible"/>
                                      </p:to>
                                    </p:set>
                                    <p:animEffect transition="in" filter="fade">
                                      <p:cBhvr>
                                        <p:cTn id="1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010322FA-A752-1B8F-786F-96E809DF1DE0}"/>
              </a:ext>
            </a:extLst>
          </p:cNvPr>
          <p:cNvSpPr txBox="1"/>
          <p:nvPr/>
        </p:nvSpPr>
        <p:spPr>
          <a:xfrm>
            <a:off x="236053" y="194967"/>
            <a:ext cx="6097656" cy="1354217"/>
          </a:xfrm>
          <a:prstGeom prst="rect">
            <a:avLst/>
          </a:prstGeom>
          <a:noFill/>
        </p:spPr>
        <p:txBody>
          <a:bodyPr wrap="square">
            <a:spAutoFit/>
          </a:bodyPr>
          <a:lstStyle/>
          <a:p>
            <a:r>
              <a:rPr lang="it-IT" sz="2800" dirty="0">
                <a:solidFill>
                  <a:schemeClr val="accent1">
                    <a:lumMod val="50000"/>
                  </a:schemeClr>
                </a:solidFill>
                <a:latin typeface="Segoe UI Semilight" panose="020B0402040204020203" pitchFamily="34" charset="0"/>
                <a:cs typeface="Segoe UI Semilight" panose="020B0402040204020203" pitchFamily="34" charset="0"/>
              </a:rPr>
              <a:t>L’analisi lucida di Bobbio</a:t>
            </a:r>
          </a:p>
          <a:p>
            <a:r>
              <a:rPr lang="it-IT" dirty="0">
                <a:solidFill>
                  <a:schemeClr val="accent1">
                    <a:lumMod val="60000"/>
                    <a:lumOff val="40000"/>
                  </a:schemeClr>
                </a:solidFill>
                <a:latin typeface="Segoe UI Semilight" panose="020B0402040204020203" pitchFamily="34" charset="0"/>
                <a:cs typeface="Segoe UI Semilight" panose="020B0402040204020203" pitchFamily="34" charset="0"/>
              </a:rPr>
              <a:t>Il progetto illuminato di Kant</a:t>
            </a:r>
          </a:p>
          <a:p>
            <a:r>
              <a:rPr lang="it-IT" dirty="0">
                <a:solidFill>
                  <a:schemeClr val="accent1">
                    <a:lumMod val="60000"/>
                    <a:lumOff val="40000"/>
                  </a:schemeClr>
                </a:solidFill>
                <a:latin typeface="Segoe UI Semilight" panose="020B0402040204020203" pitchFamily="34" charset="0"/>
                <a:cs typeface="Segoe UI Semilight" panose="020B0402040204020203" pitchFamily="34" charset="0"/>
              </a:rPr>
              <a:t>La speranza evangelica di Papa Francesco</a:t>
            </a:r>
          </a:p>
          <a:p>
            <a:r>
              <a:rPr lang="it-IT" dirty="0">
                <a:solidFill>
                  <a:schemeClr val="accent1">
                    <a:lumMod val="60000"/>
                    <a:lumOff val="40000"/>
                  </a:schemeClr>
                </a:solidFill>
                <a:latin typeface="Segoe UI Semilight" panose="020B0402040204020203" pitchFamily="34" charset="0"/>
                <a:cs typeface="Segoe UI Semilight" panose="020B0402040204020203" pitchFamily="34" charset="0"/>
              </a:rPr>
              <a:t>La sintesi di Gandhi</a:t>
            </a:r>
          </a:p>
        </p:txBody>
      </p:sp>
      <p:sp>
        <p:nvSpPr>
          <p:cNvPr id="5" name="CasellaDiTesto 4">
            <a:extLst>
              <a:ext uri="{FF2B5EF4-FFF2-40B4-BE49-F238E27FC236}">
                <a16:creationId xmlns:a16="http://schemas.microsoft.com/office/drawing/2014/main" id="{5C61A513-6031-6562-B8F7-1AB6CB6B988B}"/>
              </a:ext>
            </a:extLst>
          </p:cNvPr>
          <p:cNvSpPr txBox="1"/>
          <p:nvPr/>
        </p:nvSpPr>
        <p:spPr>
          <a:xfrm>
            <a:off x="1172817" y="2206487"/>
            <a:ext cx="9700592" cy="3046988"/>
          </a:xfrm>
          <a:prstGeom prst="rect">
            <a:avLst/>
          </a:prstGeom>
          <a:noFill/>
        </p:spPr>
        <p:txBody>
          <a:bodyPr wrap="square">
            <a:spAutoFit/>
          </a:bodyPr>
          <a:lstStyle/>
          <a:p>
            <a:r>
              <a:rPr lang="it-IT" sz="2400" dirty="0">
                <a:solidFill>
                  <a:schemeClr val="accent1">
                    <a:lumMod val="50000"/>
                  </a:schemeClr>
                </a:solidFill>
                <a:latin typeface="Segoe UI Semilight" panose="020B0402040204020203" pitchFamily="34" charset="0"/>
                <a:cs typeface="Segoe UI Semilight" panose="020B0402040204020203" pitchFamily="34" charset="0"/>
              </a:rPr>
              <a:t>«Diritti dell’uomo, democrazia e pace sono tre momenti necessari dello stesso movimento storico (…)</a:t>
            </a:r>
            <a:endParaRPr lang="it-IT" sz="2400" kern="0" dirty="0">
              <a:solidFill>
                <a:schemeClr val="accent1">
                  <a:lumMod val="50000"/>
                </a:schemeClr>
              </a:solidFill>
              <a:effectLst/>
              <a:latin typeface="Segoe UI Semilight" panose="020B0402040204020203" pitchFamily="34" charset="0"/>
              <a:ea typeface="Calibri" panose="020F0502020204030204" pitchFamily="34" charset="0"/>
              <a:cs typeface="Segoe UI Semilight" panose="020B0402040204020203" pitchFamily="34" charset="0"/>
            </a:endParaRPr>
          </a:p>
          <a:p>
            <a:endParaRPr lang="it-IT" sz="2400" kern="0" dirty="0">
              <a:solidFill>
                <a:schemeClr val="accent1">
                  <a:lumMod val="50000"/>
                </a:schemeClr>
              </a:solidFill>
              <a:effectLst/>
              <a:latin typeface="Segoe UI Semilight" panose="020B0402040204020203" pitchFamily="34" charset="0"/>
              <a:ea typeface="Calibri" panose="020F0502020204030204" pitchFamily="34" charset="0"/>
              <a:cs typeface="Segoe UI Semilight" panose="020B0402040204020203" pitchFamily="34" charset="0"/>
            </a:endParaRPr>
          </a:p>
          <a:p>
            <a:r>
              <a:rPr lang="it-IT" sz="2400" kern="0" dirty="0">
                <a:solidFill>
                  <a:schemeClr val="accent1">
                    <a:lumMod val="50000"/>
                  </a:schemeClr>
                </a:solidFill>
                <a:effectLst/>
                <a:latin typeface="Segoe UI Semilight" panose="020B0402040204020203" pitchFamily="34" charset="0"/>
                <a:ea typeface="Calibri" panose="020F0502020204030204" pitchFamily="34" charset="0"/>
                <a:cs typeface="Segoe UI Semilight" panose="020B0402040204020203" pitchFamily="34" charset="0"/>
              </a:rPr>
              <a:t>La democrazia è la società dei cittadini, e i sudditi diventano cittadini quando vengono loro riconosciuti alcuni diritti fondamentali; ci sarà pace stabile, una pace che non ha la guerra come alternativa, solo quando ci saranno cittadini non più soltanto di questo o di quello stato ma del mondo»</a:t>
            </a:r>
            <a:endParaRPr lang="it-IT" sz="2400" dirty="0">
              <a:solidFill>
                <a:schemeClr val="accent1">
                  <a:lumMod val="50000"/>
                </a:schemeClr>
              </a:solidFill>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191284695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311</TotalTime>
  <Words>1129</Words>
  <Application>Microsoft Office PowerPoint</Application>
  <PresentationFormat>Widescreen</PresentationFormat>
  <Paragraphs>110</Paragraphs>
  <Slides>13</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13</vt:i4>
      </vt:variant>
    </vt:vector>
  </HeadingPairs>
  <TitlesOfParts>
    <vt:vector size="20" baseType="lpstr">
      <vt:lpstr>Arial</vt:lpstr>
      <vt:lpstr>BreeSerif-Regular</vt:lpstr>
      <vt:lpstr>Calibri</vt:lpstr>
      <vt:lpstr>Calibri Light</vt:lpstr>
      <vt:lpstr>Garamond</vt:lpstr>
      <vt:lpstr>Segoe UI Semilight</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Domenico Chiesa</dc:creator>
  <cp:lastModifiedBy>Domenico Chiesa</cp:lastModifiedBy>
  <cp:revision>3</cp:revision>
  <dcterms:created xsi:type="dcterms:W3CDTF">2026-03-16T08:25:12Z</dcterms:created>
  <dcterms:modified xsi:type="dcterms:W3CDTF">2026-03-16T13:36:26Z</dcterms:modified>
</cp:coreProperties>
</file>