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438" r:id="rId3"/>
    <p:sldId id="453" r:id="rId4"/>
    <p:sldId id="460" r:id="rId5"/>
    <p:sldId id="461" r:id="rId6"/>
    <p:sldId id="442" r:id="rId7"/>
    <p:sldId id="462" r:id="rId8"/>
    <p:sldId id="454" r:id="rId9"/>
    <p:sldId id="463" r:id="rId10"/>
    <p:sldId id="445" r:id="rId11"/>
    <p:sldId id="456" r:id="rId12"/>
    <p:sldId id="457" r:id="rId13"/>
  </p:sldIdLst>
  <p:sldSz cx="9144000" cy="6858000" type="screen4x3"/>
  <p:notesSz cx="68580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87" autoAdjust="0"/>
    <p:restoredTop sz="93964" autoAdjust="0"/>
  </p:normalViewPr>
  <p:slideViewPr>
    <p:cSldViewPr>
      <p:cViewPr>
        <p:scale>
          <a:sx n="100" d="100"/>
          <a:sy n="100" d="100"/>
        </p:scale>
        <p:origin x="-72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2861" tIns="46431" rIns="92861" bIns="464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2861" tIns="46431" rIns="92861" bIns="464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CBABEC-778F-4667-BC64-2EB2381CB659}" type="datetimeFigureOut">
              <a:rPr lang="it-IT"/>
              <a:pPr>
                <a:defRPr/>
              </a:pPr>
              <a:t>24/01/2017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1" tIns="46431" rIns="92861" bIns="4643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2861" tIns="46431" rIns="92861" bIns="4643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2861" tIns="46431" rIns="92861" bIns="464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2861" tIns="46431" rIns="92861" bIns="464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13FF8A-5BAF-49EF-A931-424117C1FF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smtClean="0"/>
              <a:t>Tutto ciò </a:t>
            </a:r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6B0D7B-E0DA-446D-B151-81374906FE3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3CF3-9140-4DB6-A410-1BB44275BD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10D5-9656-444D-83C5-F742CD901C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64CD3-16E0-4FA2-BADC-9294DB4582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6"/>
          <p:cNvGrpSpPr>
            <a:grpSpLocks/>
          </p:cNvGrpSpPr>
          <p:nvPr userDrawn="1"/>
        </p:nvGrpSpPr>
        <p:grpSpPr bwMode="auto">
          <a:xfrm>
            <a:off x="4643438" y="63500"/>
            <a:ext cx="4410075" cy="844550"/>
            <a:chOff x="4427538" y="46038"/>
            <a:chExt cx="4752975" cy="935038"/>
          </a:xfrm>
        </p:grpSpPr>
        <p:grpSp>
          <p:nvGrpSpPr>
            <p:cNvPr id="5" name="Group 4"/>
            <p:cNvGrpSpPr>
              <a:grpSpLocks noChangeAspect="1"/>
            </p:cNvGrpSpPr>
            <p:nvPr/>
          </p:nvGrpSpPr>
          <p:grpSpPr bwMode="auto">
            <a:xfrm>
              <a:off x="4427538" y="46038"/>
              <a:ext cx="4752975" cy="935038"/>
              <a:chOff x="2789" y="29"/>
              <a:chExt cx="2994" cy="589"/>
            </a:xfrm>
          </p:grpSpPr>
          <p:sp>
            <p:nvSpPr>
              <p:cNvPr id="7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789" y="30"/>
                <a:ext cx="2994" cy="5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2789" y="29"/>
                <a:ext cx="6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 wrap="none" lIns="0" tIns="0" rIns="0" bIns="0"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000" smtClean="0">
                    <a:solidFill>
                      <a:srgbClr val="000000"/>
                    </a:solidFill>
                    <a:latin typeface="Calibri" pitchFamily="34" charset="0"/>
                  </a:rPr>
                  <a:t> </a:t>
                </a:r>
                <a:endParaRPr lang="it-IT" altLang="it-IT" smtClean="0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5482" y="349"/>
                <a:ext cx="140" cy="151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pic>
            <p:nvPicPr>
              <p:cNvPr id="10" name="Picture 7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483" y="349"/>
                <a:ext cx="139" cy="1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5482" y="349"/>
                <a:ext cx="140" cy="151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2" name="Freeform 9"/>
              <p:cNvSpPr>
                <a:spLocks noEditPoints="1"/>
              </p:cNvSpPr>
              <p:nvPr/>
            </p:nvSpPr>
            <p:spPr bwMode="auto">
              <a:xfrm>
                <a:off x="5479" y="346"/>
                <a:ext cx="147" cy="157"/>
              </a:xfrm>
              <a:custGeom>
                <a:avLst/>
                <a:gdLst>
                  <a:gd name="T0" fmla="*/ 0 w 147"/>
                  <a:gd name="T1" fmla="*/ 157 h 157"/>
                  <a:gd name="T2" fmla="*/ 147 w 147"/>
                  <a:gd name="T3" fmla="*/ 157 h 157"/>
                  <a:gd name="T4" fmla="*/ 147 w 147"/>
                  <a:gd name="T5" fmla="*/ 0 h 157"/>
                  <a:gd name="T6" fmla="*/ 0 w 147"/>
                  <a:gd name="T7" fmla="*/ 0 h 157"/>
                  <a:gd name="T8" fmla="*/ 0 w 147"/>
                  <a:gd name="T9" fmla="*/ 157 h 157"/>
                  <a:gd name="T10" fmla="*/ 7 w 147"/>
                  <a:gd name="T11" fmla="*/ 3 h 157"/>
                  <a:gd name="T12" fmla="*/ 4 w 147"/>
                  <a:gd name="T13" fmla="*/ 7 h 157"/>
                  <a:gd name="T14" fmla="*/ 143 w 147"/>
                  <a:gd name="T15" fmla="*/ 7 h 157"/>
                  <a:gd name="T16" fmla="*/ 139 w 147"/>
                  <a:gd name="T17" fmla="*/ 3 h 157"/>
                  <a:gd name="T18" fmla="*/ 139 w 147"/>
                  <a:gd name="T19" fmla="*/ 154 h 157"/>
                  <a:gd name="T20" fmla="*/ 143 w 147"/>
                  <a:gd name="T21" fmla="*/ 150 h 157"/>
                  <a:gd name="T22" fmla="*/ 4 w 147"/>
                  <a:gd name="T23" fmla="*/ 150 h 157"/>
                  <a:gd name="T24" fmla="*/ 7 w 147"/>
                  <a:gd name="T25" fmla="*/ 154 h 157"/>
                  <a:gd name="T26" fmla="*/ 7 w 147"/>
                  <a:gd name="T27" fmla="*/ 3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7" h="157">
                    <a:moveTo>
                      <a:pt x="0" y="157"/>
                    </a:moveTo>
                    <a:lnTo>
                      <a:pt x="147" y="157"/>
                    </a:lnTo>
                    <a:lnTo>
                      <a:pt x="147" y="0"/>
                    </a:lnTo>
                    <a:lnTo>
                      <a:pt x="0" y="0"/>
                    </a:lnTo>
                    <a:lnTo>
                      <a:pt x="0" y="157"/>
                    </a:lnTo>
                    <a:close/>
                    <a:moveTo>
                      <a:pt x="7" y="3"/>
                    </a:moveTo>
                    <a:lnTo>
                      <a:pt x="4" y="7"/>
                    </a:lnTo>
                    <a:lnTo>
                      <a:pt x="143" y="7"/>
                    </a:lnTo>
                    <a:lnTo>
                      <a:pt x="139" y="3"/>
                    </a:lnTo>
                    <a:lnTo>
                      <a:pt x="139" y="154"/>
                    </a:lnTo>
                    <a:lnTo>
                      <a:pt x="143" y="150"/>
                    </a:lnTo>
                    <a:lnTo>
                      <a:pt x="4" y="150"/>
                    </a:lnTo>
                    <a:lnTo>
                      <a:pt x="7" y="154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5483" y="202"/>
                <a:ext cx="139" cy="151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4" name="Freeform 11"/>
              <p:cNvSpPr>
                <a:spLocks noEditPoints="1"/>
              </p:cNvSpPr>
              <p:nvPr/>
            </p:nvSpPr>
            <p:spPr bwMode="auto">
              <a:xfrm>
                <a:off x="5479" y="198"/>
                <a:ext cx="147" cy="156"/>
              </a:xfrm>
              <a:custGeom>
                <a:avLst/>
                <a:gdLst>
                  <a:gd name="T0" fmla="*/ 0 w 147"/>
                  <a:gd name="T1" fmla="*/ 157 h 157"/>
                  <a:gd name="T2" fmla="*/ 147 w 147"/>
                  <a:gd name="T3" fmla="*/ 157 h 157"/>
                  <a:gd name="T4" fmla="*/ 147 w 147"/>
                  <a:gd name="T5" fmla="*/ 0 h 157"/>
                  <a:gd name="T6" fmla="*/ 0 w 147"/>
                  <a:gd name="T7" fmla="*/ 0 h 157"/>
                  <a:gd name="T8" fmla="*/ 0 w 147"/>
                  <a:gd name="T9" fmla="*/ 157 h 157"/>
                  <a:gd name="T10" fmla="*/ 7 w 147"/>
                  <a:gd name="T11" fmla="*/ 4 h 157"/>
                  <a:gd name="T12" fmla="*/ 4 w 147"/>
                  <a:gd name="T13" fmla="*/ 7 h 157"/>
                  <a:gd name="T14" fmla="*/ 143 w 147"/>
                  <a:gd name="T15" fmla="*/ 7 h 157"/>
                  <a:gd name="T16" fmla="*/ 139 w 147"/>
                  <a:gd name="T17" fmla="*/ 4 h 157"/>
                  <a:gd name="T18" fmla="*/ 139 w 147"/>
                  <a:gd name="T19" fmla="*/ 154 h 157"/>
                  <a:gd name="T20" fmla="*/ 143 w 147"/>
                  <a:gd name="T21" fmla="*/ 150 h 157"/>
                  <a:gd name="T22" fmla="*/ 4 w 147"/>
                  <a:gd name="T23" fmla="*/ 150 h 157"/>
                  <a:gd name="T24" fmla="*/ 7 w 147"/>
                  <a:gd name="T25" fmla="*/ 154 h 157"/>
                  <a:gd name="T26" fmla="*/ 7 w 147"/>
                  <a:gd name="T27" fmla="*/ 4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7" h="157">
                    <a:moveTo>
                      <a:pt x="0" y="157"/>
                    </a:moveTo>
                    <a:lnTo>
                      <a:pt x="147" y="157"/>
                    </a:lnTo>
                    <a:lnTo>
                      <a:pt x="147" y="0"/>
                    </a:lnTo>
                    <a:lnTo>
                      <a:pt x="0" y="0"/>
                    </a:lnTo>
                    <a:lnTo>
                      <a:pt x="0" y="157"/>
                    </a:lnTo>
                    <a:close/>
                    <a:moveTo>
                      <a:pt x="7" y="4"/>
                    </a:moveTo>
                    <a:lnTo>
                      <a:pt x="4" y="7"/>
                    </a:lnTo>
                    <a:lnTo>
                      <a:pt x="143" y="7"/>
                    </a:lnTo>
                    <a:lnTo>
                      <a:pt x="139" y="4"/>
                    </a:lnTo>
                    <a:lnTo>
                      <a:pt x="139" y="154"/>
                    </a:lnTo>
                    <a:lnTo>
                      <a:pt x="143" y="150"/>
                    </a:lnTo>
                    <a:lnTo>
                      <a:pt x="4" y="150"/>
                    </a:lnTo>
                    <a:lnTo>
                      <a:pt x="7" y="15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5622" y="202"/>
                <a:ext cx="139" cy="151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pic>
            <p:nvPicPr>
              <p:cNvPr id="16" name="Picture 1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622" y="202"/>
                <a:ext cx="13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5622" y="202"/>
                <a:ext cx="139" cy="151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8" name="Freeform 15"/>
              <p:cNvSpPr>
                <a:spLocks noEditPoints="1"/>
              </p:cNvSpPr>
              <p:nvPr/>
            </p:nvSpPr>
            <p:spPr bwMode="auto">
              <a:xfrm>
                <a:off x="5618" y="198"/>
                <a:ext cx="147" cy="156"/>
              </a:xfrm>
              <a:custGeom>
                <a:avLst/>
                <a:gdLst>
                  <a:gd name="T0" fmla="*/ 0 w 147"/>
                  <a:gd name="T1" fmla="*/ 157 h 157"/>
                  <a:gd name="T2" fmla="*/ 147 w 147"/>
                  <a:gd name="T3" fmla="*/ 157 h 157"/>
                  <a:gd name="T4" fmla="*/ 147 w 147"/>
                  <a:gd name="T5" fmla="*/ 0 h 157"/>
                  <a:gd name="T6" fmla="*/ 0 w 147"/>
                  <a:gd name="T7" fmla="*/ 0 h 157"/>
                  <a:gd name="T8" fmla="*/ 0 w 147"/>
                  <a:gd name="T9" fmla="*/ 157 h 157"/>
                  <a:gd name="T10" fmla="*/ 8 w 147"/>
                  <a:gd name="T11" fmla="*/ 4 h 157"/>
                  <a:gd name="T12" fmla="*/ 4 w 147"/>
                  <a:gd name="T13" fmla="*/ 7 h 157"/>
                  <a:gd name="T14" fmla="*/ 143 w 147"/>
                  <a:gd name="T15" fmla="*/ 7 h 157"/>
                  <a:gd name="T16" fmla="*/ 140 w 147"/>
                  <a:gd name="T17" fmla="*/ 4 h 157"/>
                  <a:gd name="T18" fmla="*/ 140 w 147"/>
                  <a:gd name="T19" fmla="*/ 154 h 157"/>
                  <a:gd name="T20" fmla="*/ 143 w 147"/>
                  <a:gd name="T21" fmla="*/ 150 h 157"/>
                  <a:gd name="T22" fmla="*/ 4 w 147"/>
                  <a:gd name="T23" fmla="*/ 150 h 157"/>
                  <a:gd name="T24" fmla="*/ 8 w 147"/>
                  <a:gd name="T25" fmla="*/ 154 h 157"/>
                  <a:gd name="T26" fmla="*/ 8 w 147"/>
                  <a:gd name="T27" fmla="*/ 4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7" h="157">
                    <a:moveTo>
                      <a:pt x="0" y="157"/>
                    </a:moveTo>
                    <a:lnTo>
                      <a:pt x="147" y="157"/>
                    </a:lnTo>
                    <a:lnTo>
                      <a:pt x="147" y="0"/>
                    </a:lnTo>
                    <a:lnTo>
                      <a:pt x="0" y="0"/>
                    </a:lnTo>
                    <a:lnTo>
                      <a:pt x="0" y="157"/>
                    </a:lnTo>
                    <a:close/>
                    <a:moveTo>
                      <a:pt x="8" y="4"/>
                    </a:moveTo>
                    <a:lnTo>
                      <a:pt x="4" y="7"/>
                    </a:lnTo>
                    <a:lnTo>
                      <a:pt x="143" y="7"/>
                    </a:lnTo>
                    <a:lnTo>
                      <a:pt x="140" y="4"/>
                    </a:lnTo>
                    <a:lnTo>
                      <a:pt x="140" y="154"/>
                    </a:lnTo>
                    <a:lnTo>
                      <a:pt x="143" y="150"/>
                    </a:lnTo>
                    <a:lnTo>
                      <a:pt x="4" y="150"/>
                    </a:lnTo>
                    <a:lnTo>
                      <a:pt x="8" y="15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FFFFF"/>
              </a:solidFill>
              <a:ln w="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</a:endParaRP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5267" y="487"/>
                <a:ext cx="67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/>
                <a:ext uri="{91240B29-F687-4F45-9708-019B960494DF}"/>
              </a:extLst>
            </p:spPr>
            <p:txBody>
              <a:bodyPr wrap="none" lIns="0" tIns="0" rIns="0" bIns="0"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>
                  <a:defRPr/>
                </a:pPr>
                <a:r>
                  <a:rPr lang="it-IT" altLang="it-IT" sz="1100" b="1" smtClean="0"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endParaRPr lang="it-IT" altLang="it-IT" smtClean="0"/>
              </a:p>
            </p:txBody>
          </p:sp>
        </p:grpSp>
        <p:pic>
          <p:nvPicPr>
            <p:cNvPr id="6" name="Immagine 8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57701" y="144201"/>
              <a:ext cx="4172619" cy="773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7183-2BB1-4651-AB36-E923C9FE5A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BDD79-9784-4653-83A8-5AE4102CE2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B4C3B-66BB-4556-8430-93304FB583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B1CE9-F340-41E8-A91D-D664104CF9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7953C-482B-42CA-B551-31D00B24A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D16CB-7AC0-4311-A8EC-7DF21EF111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2ED9C-8936-4BB1-8B6A-6A1C94DA27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8E88-21CF-402D-9815-4BDF296D72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73835C-BB8C-4BD7-9FCE-3A07FA4B56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65618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rPr>
              <a:t>I PTPCT e le modifiche del d.lgs. 97/2016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rPr>
              <a:t/>
            </a:r>
            <a:br>
              <a:rPr lang="it-IT" dirty="0"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rPr>
            </a:br>
            <a:endParaRPr lang="it-IT" dirty="0">
              <a:solidFill>
                <a:schemeClr val="tx2">
                  <a:lumMod val="50000"/>
                </a:schemeClr>
              </a:solidFill>
              <a:effectLst>
                <a:glow rad="38100">
                  <a:schemeClr val="tx2">
                    <a:lumMod val="60000"/>
                    <a:lumOff val="40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75656" y="4869160"/>
            <a:ext cx="6400800" cy="151216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rPr>
              <a:t>Elisabetta Midena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4339" name="Picture 2" descr="http://media.directio.it/portal/Immagini/20141010%20An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33375"/>
            <a:ext cx="4824413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smtClean="0"/>
              <a:t/>
            </a:r>
            <a:br>
              <a:rPr lang="it-IT" sz="4000" smtClean="0"/>
            </a:br>
            <a:r>
              <a:rPr lang="it-IT" sz="4000" smtClean="0">
                <a:solidFill>
                  <a:srgbClr val="FF0000"/>
                </a:solidFill>
              </a:rPr>
              <a:t>Attenzione ad alcune misure generali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Trasparenza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Rotazione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Disciplina della dichiarazione dell’assenza di cause di </a:t>
            </a:r>
            <a:r>
              <a:rPr lang="it-IT" dirty="0" err="1" smtClean="0"/>
              <a:t>inconferibilità</a:t>
            </a:r>
            <a:r>
              <a:rPr lang="it-IT" dirty="0" smtClean="0"/>
              <a:t> o incompatibilità e controlli relativi.  Rinvio a LG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Revisione delle esternalizzazioni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WB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Codici di comportamento. Misure specifiche e stabilità nel tempo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>
                <a:solidFill>
                  <a:srgbClr val="FF0000"/>
                </a:solidFill>
              </a:rPr>
              <a:t>La trasparenza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Sezione apposita del PTPC e non più autonomo atto di programmazione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Contenuti indefettibili obiettivi strategici del vertice in materia di trasparenza collegati a quelli della performance e alla programmazione economica. Sostenibilità finanziaria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Programmazione dei flussi informativi dalla elaborazione alla pubblicazione dei dati: identificazione dei soggetti responsabili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>
                <a:solidFill>
                  <a:srgbClr val="FF0000"/>
                </a:solidFill>
              </a:rPr>
              <a:t>Le LG  ANAC sulla trasparenza 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Nel PNA si è rinviato a Linee guida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materia di nuovi obblighi di pubblicazione (del. 1310 sul sito ANAC dal 30 dicembre)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materia si accesso civico generalizzato  (del. </a:t>
            </a:r>
            <a:r>
              <a:rPr lang="it-IT" dirty="0"/>
              <a:t>1309 sul sito ANAC </a:t>
            </a:r>
            <a:r>
              <a:rPr lang="it-IT" dirty="0" smtClean="0"/>
              <a:t>dal 30 dicembre). Importanza di rendere coerenti gli esiti degli accessi: coordinamento all’interno delle amministrazioni – registro </a:t>
            </a:r>
            <a:r>
              <a:rPr lang="it-IT" smtClean="0"/>
              <a:t>degli accessi</a:t>
            </a:r>
            <a:endParaRPr lang="it-IT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Sul nuovo articolo 14 (delibera in fase finale di predisposizione – consultazione chiusa il 12 gennaio. Circa 100 contributi )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>
                <a:solidFill>
                  <a:srgbClr val="FF0000"/>
                </a:solidFill>
              </a:rPr>
              <a:t/>
            </a:r>
            <a:br>
              <a:rPr lang="it-IT" sz="3200" smtClean="0">
                <a:solidFill>
                  <a:srgbClr val="FF0000"/>
                </a:solidFill>
              </a:rPr>
            </a:br>
            <a:r>
              <a:rPr lang="it-IT" sz="3200" smtClean="0">
                <a:solidFill>
                  <a:srgbClr val="FF0000"/>
                </a:solidFill>
              </a:rPr>
              <a:t>Le modifiche del dlgs 97/2016 sui contenuti PNA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Primo PNA predisposto da ANAC ai sensi del </a:t>
            </a:r>
            <a:r>
              <a:rPr lang="it-IT" dirty="0" err="1" smtClean="0"/>
              <a:t>d.l.</a:t>
            </a:r>
            <a:r>
              <a:rPr lang="it-IT" dirty="0" smtClean="0"/>
              <a:t> 90/2014 e del d.lgs. 97/2016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Impostazione parzialmente diversa rispetto al PNA 2013 e in continuità con l’aggiornamento 2015 al PNA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linea con previsioni del d.lgs.  97/2016: </a:t>
            </a:r>
            <a:r>
              <a:rPr lang="it-IT" i="1" dirty="0" smtClean="0"/>
              <a:t>il PNA è atto d’indirizzo per p.a. e amministrazioni in senso «sostanziale» e individua i principali rischi di corruzione e i relativi rimedi e contiene l’indicazione di obiettivi, tempi e modalità di adozione e attuazione delle misure di contrasto alla corruzione. – Corruzione non solo di rilievo penale ma </a:t>
            </a:r>
            <a:r>
              <a:rPr lang="it-IT" i="1" u="sng" dirty="0" err="1" smtClean="0"/>
              <a:t>maladministration</a:t>
            </a:r>
            <a:r>
              <a:rPr lang="it-IT" i="1" u="sng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Sforzo declinare una disciplina tendenzialmente uniforme in indicazioni più a misura di tipologia di amministrazioni in una logica di sostegno per le p.a.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/>
            </a:r>
            <a:br>
              <a:rPr lang="it-IT" sz="3200" smtClean="0"/>
            </a:br>
            <a:r>
              <a:rPr lang="it-IT" sz="3200" smtClean="0">
                <a:solidFill>
                  <a:srgbClr val="FF0000"/>
                </a:solidFill>
              </a:rPr>
              <a:t>Ne consegue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 PTPC non devono essere predisposti solo per «adempiere» a norme di legge: concentrazione su rischi e rimedi.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Strumenti di programmazione di misure di prevenzione della corruzione tarate sulla tipologia delle amministrazioni e sulle attività svolte.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Misure di tipo organizzativo nella logica del miglioramento dell’attività amministrativa (di semplificazione, di controllo, di trasparenza ecc).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/>
            </a:r>
            <a:br>
              <a:rPr lang="it-IT" sz="3200" smtClean="0"/>
            </a:br>
            <a:r>
              <a:rPr lang="it-IT" sz="3200" smtClean="0">
                <a:solidFill>
                  <a:srgbClr val="FF0000"/>
                </a:solidFill>
              </a:rPr>
              <a:t>Le criticità riscontrate e da superare nei PTCP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273050" indent="-27305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/>
              <a:t>L’analisi del </a:t>
            </a:r>
            <a:r>
              <a:rPr lang="it-IT" sz="2400" u="sng" dirty="0"/>
              <a:t>contesto esterno è stata  insufficiente o inadeguata </a:t>
            </a:r>
            <a:r>
              <a:rPr lang="it-IT" sz="2400" dirty="0"/>
              <a:t>nella quasi totalità dei PTPC </a:t>
            </a:r>
            <a:r>
              <a:rPr lang="it-IT" sz="2400" dirty="0" smtClean="0"/>
              <a:t>analizzati</a:t>
            </a:r>
          </a:p>
          <a:p>
            <a:pPr marL="273050" indent="-27305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/>
              <a:t>Problemi nel processo di valutazione e gestione del rischio 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- La </a:t>
            </a:r>
            <a:r>
              <a:rPr lang="it-IT" sz="2400" i="1" dirty="0"/>
              <a:t>mappatura dei processi </a:t>
            </a:r>
            <a:r>
              <a:rPr lang="it-IT" sz="2400" dirty="0" smtClean="0"/>
              <a:t>è risultata  </a:t>
            </a:r>
            <a:r>
              <a:rPr lang="it-IT" sz="2400" dirty="0"/>
              <a:t>tendenzialmente non </a:t>
            </a:r>
            <a:r>
              <a:rPr lang="it-IT" sz="2400" dirty="0" smtClean="0"/>
              <a:t>adeguata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- Limitata </a:t>
            </a:r>
            <a:r>
              <a:rPr lang="it-IT" sz="2400" dirty="0"/>
              <a:t>capacità delle amministrazioni </a:t>
            </a:r>
            <a:r>
              <a:rPr lang="it-IT" sz="2400" i="1" dirty="0"/>
              <a:t>di individuare </a:t>
            </a:r>
            <a:r>
              <a:rPr lang="it-IT" sz="2400" i="1" dirty="0" smtClean="0"/>
              <a:t>i </a:t>
            </a:r>
            <a:r>
              <a:rPr lang="it-IT" sz="2400" i="1" dirty="0"/>
              <a:t>rischi di corruzione</a:t>
            </a:r>
            <a:r>
              <a:rPr lang="it-IT" sz="2400" dirty="0"/>
              <a:t> e di collegarli ai processi </a:t>
            </a:r>
            <a:r>
              <a:rPr lang="it-IT" sz="2400" dirty="0" smtClean="0"/>
              <a:t>organizzativi</a:t>
            </a:r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/>
              <a:t>- La </a:t>
            </a:r>
            <a:r>
              <a:rPr lang="it-IT" sz="2400" i="1" dirty="0"/>
              <a:t>qualità della programmazione delle misure di prevenzione</a:t>
            </a:r>
            <a:r>
              <a:rPr lang="it-IT" sz="2400" dirty="0"/>
              <a:t>, che indica la capacità delle amministrazioni di identificare e programmare gli interventi organizzativi finalizzati a ridurre il rischio corruttivo nell’amministrazione, è risultata prevalentemente </a:t>
            </a:r>
            <a:r>
              <a:rPr lang="it-IT" sz="2400" i="1" dirty="0"/>
              <a:t>insufficiente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it-IT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/>
          </a:p>
          <a:p>
            <a:pPr marL="273050" indent="-27305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/>
              <a:t>Assenza efficace coordinamento fra i diversi strumenti di pianificazione </a:t>
            </a:r>
            <a:endParaRPr lang="it-IT" sz="2400" dirty="0" smtClean="0"/>
          </a:p>
          <a:p>
            <a:pPr marL="0" indent="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/>
          </a:p>
          <a:p>
            <a:pPr marL="273050" indent="-27305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/>
              <a:t>Sistema di monitoraggio interno insufficiente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/>
            </a:r>
            <a:br>
              <a:rPr lang="it-IT" sz="3200" smtClean="0"/>
            </a:br>
            <a:r>
              <a:rPr lang="it-IT" sz="3200" smtClean="0">
                <a:solidFill>
                  <a:srgbClr val="FF0000"/>
                </a:solidFill>
              </a:rPr>
              <a:t>P</a:t>
            </a:r>
            <a:r>
              <a:rPr lang="it-IT" sz="3100" smtClean="0">
                <a:solidFill>
                  <a:srgbClr val="FF0000"/>
                </a:solidFill>
              </a:rPr>
              <a:t>er la predisposizione dei PTPCT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Fase in cui è necessario verificare che cosa è stato fatto e come. Che cosa è stato attuato (v. relazione del responsabile della prevenzione)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Concentrazione su Rischi e Misure: una buona programmazione dei PTPC richiede conoscenza della struttura organizzativa, dei processi interni, dei “punti deboli” e di come rimediare a questi.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u="sng" dirty="0" smtClean="0"/>
              <a:t>Non </a:t>
            </a:r>
            <a:r>
              <a:rPr lang="it-IT" sz="2200" u="sng" dirty="0"/>
              <a:t>misure astratte e </a:t>
            </a:r>
            <a:r>
              <a:rPr lang="it-IT" sz="2200" u="sng" dirty="0" smtClean="0"/>
              <a:t>teoriche</a:t>
            </a:r>
            <a:r>
              <a:rPr lang="it-IT" sz="2200" dirty="0" smtClean="0"/>
              <a:t> ma </a:t>
            </a:r>
            <a:r>
              <a:rPr lang="it-IT" sz="2200" dirty="0"/>
              <a:t>che si attaglino allo specifico  contesto </a:t>
            </a:r>
            <a:r>
              <a:rPr lang="it-IT" sz="2200" dirty="0" smtClean="0"/>
              <a:t>organizzativo </a:t>
            </a:r>
            <a:r>
              <a:rPr lang="en-US" altLang="it-IT" sz="2200" dirty="0" err="1" smtClean="0">
                <a:solidFill>
                  <a:srgbClr val="000000"/>
                </a:solidFill>
              </a:rPr>
              <a:t>adeguatamente</a:t>
            </a:r>
            <a:r>
              <a:rPr lang="en-US" altLang="it-IT" sz="2200" dirty="0" smtClean="0">
                <a:solidFill>
                  <a:srgbClr val="000000"/>
                </a:solidFill>
              </a:rPr>
              <a:t> </a:t>
            </a:r>
            <a:r>
              <a:rPr lang="en-US" altLang="it-IT" sz="2200" dirty="0" err="1">
                <a:solidFill>
                  <a:srgbClr val="000000"/>
                </a:solidFill>
              </a:rPr>
              <a:t>progettate</a:t>
            </a:r>
            <a:r>
              <a:rPr lang="en-US" altLang="it-IT" sz="2200" dirty="0">
                <a:solidFill>
                  <a:srgbClr val="000000"/>
                </a:solidFill>
              </a:rPr>
              <a:t>, </a:t>
            </a:r>
            <a:r>
              <a:rPr lang="en-US" altLang="it-IT" sz="2200" dirty="0" err="1">
                <a:solidFill>
                  <a:srgbClr val="000000"/>
                </a:solidFill>
              </a:rPr>
              <a:t>sostenibili</a:t>
            </a:r>
            <a:r>
              <a:rPr lang="en-US" altLang="it-IT" sz="2200" dirty="0">
                <a:solidFill>
                  <a:srgbClr val="000000"/>
                </a:solidFill>
              </a:rPr>
              <a:t> e </a:t>
            </a:r>
            <a:r>
              <a:rPr lang="en-US" altLang="it-IT" sz="2200" dirty="0" err="1" smtClean="0">
                <a:solidFill>
                  <a:srgbClr val="000000"/>
                </a:solidFill>
              </a:rPr>
              <a:t>verificabili</a:t>
            </a:r>
            <a:r>
              <a:rPr lang="en-US" altLang="it-IT" sz="2200" dirty="0" smtClean="0">
                <a:solidFill>
                  <a:srgbClr val="000000"/>
                </a:solidFill>
              </a:rPr>
              <a:t>. </a:t>
            </a:r>
            <a:r>
              <a:rPr lang="en-US" altLang="it-IT" sz="2200" dirty="0" err="1" smtClean="0">
                <a:solidFill>
                  <a:srgbClr val="000000"/>
                </a:solidFill>
              </a:rPr>
              <a:t>Individuazione</a:t>
            </a:r>
            <a:r>
              <a:rPr lang="en-US" altLang="it-IT" sz="2200" dirty="0" smtClean="0">
                <a:solidFill>
                  <a:srgbClr val="000000"/>
                </a:solidFill>
              </a:rPr>
              <a:t> </a:t>
            </a:r>
            <a:r>
              <a:rPr lang="en-US" altLang="it-IT" sz="2200" dirty="0">
                <a:solidFill>
                  <a:srgbClr val="000000"/>
                </a:solidFill>
              </a:rPr>
              <a:t>di </a:t>
            </a:r>
            <a:r>
              <a:rPr lang="en-US" altLang="it-IT" sz="2200" dirty="0" err="1">
                <a:solidFill>
                  <a:srgbClr val="000000"/>
                </a:solidFill>
              </a:rPr>
              <a:t>responsabili</a:t>
            </a:r>
            <a:r>
              <a:rPr lang="en-US" altLang="it-IT" sz="2200" dirty="0">
                <a:solidFill>
                  <a:srgbClr val="000000"/>
                </a:solidFill>
              </a:rPr>
              <a:t> e </a:t>
            </a:r>
            <a:r>
              <a:rPr lang="en-US" altLang="it-IT" sz="2200" dirty="0" err="1">
                <a:solidFill>
                  <a:srgbClr val="000000"/>
                </a:solidFill>
              </a:rPr>
              <a:t>tempistica</a:t>
            </a:r>
            <a:r>
              <a:rPr lang="en-US" altLang="it-IT" sz="2200" dirty="0">
                <a:solidFill>
                  <a:srgbClr val="000000"/>
                </a:solidFill>
              </a:rPr>
              <a:t> di </a:t>
            </a:r>
            <a:r>
              <a:rPr lang="en-US" altLang="it-IT" sz="2200" dirty="0" err="1">
                <a:solidFill>
                  <a:srgbClr val="000000"/>
                </a:solidFill>
              </a:rPr>
              <a:t>attuazione</a:t>
            </a:r>
            <a:r>
              <a:rPr lang="en-US" altLang="it-IT" sz="2200" dirty="0">
                <a:solidFill>
                  <a:srgbClr val="000000"/>
                </a:solidFill>
              </a:rPr>
              <a:t> </a:t>
            </a:r>
            <a:endParaRPr lang="en-US" altLang="it-IT" sz="2200" dirty="0" smtClean="0">
              <a:solidFill>
                <a:srgbClr val="000000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Una </a:t>
            </a:r>
            <a:r>
              <a:rPr lang="it-IT" sz="2200" dirty="0"/>
              <a:t>buona progettazione dei PTPC può servire a migliorare </a:t>
            </a:r>
            <a:r>
              <a:rPr lang="it-IT" sz="2200" dirty="0" smtClean="0"/>
              <a:t>l’amministrazione. Circolo virtuoso di conoscenza. </a:t>
            </a:r>
            <a:endParaRPr lang="it-IT" sz="2200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it-IT" sz="2400" dirty="0">
              <a:solidFill>
                <a:srgbClr val="000000"/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>
                <a:solidFill>
                  <a:srgbClr val="FF0000"/>
                </a:solidFill>
              </a:rPr>
              <a:t>Ausilio e supporto alle p.a. nel PNA 2016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Proposte organizzative per superare difficoltà nell’applicazione della normativa (vedi il tavolo sulle città metropolitane e piccoli comuni)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Analisi di principali attività e aree a rischio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200" dirty="0" smtClean="0"/>
              <a:t>Analisi di aree di rischio generali (ora anche gestione entrate, spese e patrimonio, controlli e ispezioni, incarichi e nomine, affari legali e contenzioso) e aree di rischio specifiche (proprie di ogni comparto di amministrazione)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200" dirty="0" smtClean="0"/>
              <a:t>Esemplificazione  di rischi corruttivi e misure per evitare «alibi» da parte delle amministrazioni su come predisporre i PTPC.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200" dirty="0" smtClean="0"/>
              <a:t>Si è cercato di capire quali possono essere le principali anomalie rivelatrici di eventi rischiosi  e quali misure adottare per contrastarli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3050" indent="-27305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Tutto ciò comporta: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che il PTPCT sia predisposto dall’amministrazione. No consulenze esterne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Che il PCTCT sia  frutto di un lavoro </a:t>
            </a:r>
            <a:r>
              <a:rPr lang="it-IT" sz="2800" dirty="0"/>
              <a:t>corale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dirty="0" smtClean="0"/>
          </a:p>
          <a:p>
            <a:pPr marL="273050" indent="-27305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 smtClean="0"/>
          </a:p>
          <a:p>
            <a:pPr marL="273050" indent="-27305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>
                <a:solidFill>
                  <a:srgbClr val="FF0000"/>
                </a:solidFill>
              </a:rPr>
              <a:t>I soggetti del sistema della prevenzione della corruzione</a:t>
            </a:r>
            <a:br>
              <a:rPr lang="it-IT" sz="2800" dirty="0" smtClean="0">
                <a:solidFill>
                  <a:srgbClr val="FF0000"/>
                </a:solidFill>
              </a:rPr>
            </a:b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- Organi di vertice: nelle province il PTPC è adottato dal Presidente ma il Consiglio provinciale approva un documento di carattere generale sui contenuti del PTPC, salvo diversa previsione statutaria. Fissazione di obiettivi strategici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-  </a:t>
            </a:r>
            <a:r>
              <a:rPr lang="it-IT" dirty="0" err="1" smtClean="0"/>
              <a:t>Rpc</a:t>
            </a:r>
            <a:r>
              <a:rPr lang="it-IT" dirty="0" smtClean="0"/>
              <a:t> ora anche RT (il d.lgs. 97/2016 ne promuove l’autonomia e il supporto)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-  Referenti (nelle organizzazioni con articolazioni sul territorio)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-  Dirigenti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/>
              <a:t>-  OIV la cui funzione viene valorizzata nel nuovo d.lgs. 97/2016 anche nella prospettiva dell’anticorruzione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3520</TotalTime>
  <Words>736</Words>
  <Application>Microsoft Office PowerPoint</Application>
  <PresentationFormat>Presentazione su schermo (4:3)</PresentationFormat>
  <Paragraphs>67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Arial</vt:lpstr>
      <vt:lpstr>Tema di Office</vt:lpstr>
      <vt:lpstr>Tema di Office</vt:lpstr>
      <vt:lpstr>Diapositiva 1</vt:lpstr>
      <vt:lpstr> Le modifiche del dlgs 97/2016 sui contenuti PNA </vt:lpstr>
      <vt:lpstr> Ne consegue</vt:lpstr>
      <vt:lpstr> Le criticità riscontrate e da superare nei PTCP</vt:lpstr>
      <vt:lpstr>segue</vt:lpstr>
      <vt:lpstr> Per la predisposizione dei PTPCT </vt:lpstr>
      <vt:lpstr> Ausilio e supporto alle p.a. nel PNA 2016</vt:lpstr>
      <vt:lpstr> segue</vt:lpstr>
      <vt:lpstr>  I soggetti del sistema della prevenzione della corruzione </vt:lpstr>
      <vt:lpstr> Attenzione ad alcune misure generali </vt:lpstr>
      <vt:lpstr> La trasparenza</vt:lpstr>
      <vt:lpstr> Le LG  ANAC sulla trasparenza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disciplina in materia di contrasto e prevenzione della corruzione (Legge n. 190/2012 e decreti delegati)</dc:title>
  <dc:creator>f.dimascio</dc:creator>
  <cp:lastModifiedBy>prandi</cp:lastModifiedBy>
  <cp:revision>349</cp:revision>
  <cp:lastPrinted>2017-01-16T09:28:08Z</cp:lastPrinted>
  <dcterms:created xsi:type="dcterms:W3CDTF">2014-01-16T18:06:22Z</dcterms:created>
  <dcterms:modified xsi:type="dcterms:W3CDTF">2017-01-24T13:06:25Z</dcterms:modified>
</cp:coreProperties>
</file>