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4" r:id="rId5"/>
    <p:sldId id="259" r:id="rId6"/>
    <p:sldId id="260" r:id="rId7"/>
    <p:sldId id="268" r:id="rId8"/>
    <p:sldId id="267" r:id="rId9"/>
    <p:sldId id="262" r:id="rId10"/>
    <p:sldId id="263" r:id="rId11"/>
    <p:sldId id="266" r:id="rId12"/>
    <p:sldId id="269" r:id="rId13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231A"/>
    <a:srgbClr val="2664BF"/>
    <a:srgbClr val="19C504"/>
    <a:srgbClr val="29FF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18" autoAdjust="0"/>
  </p:normalViewPr>
  <p:slideViewPr>
    <p:cSldViewPr snapToGrid="0" snapToObjects="1">
      <p:cViewPr>
        <p:scale>
          <a:sx n="104" d="100"/>
          <a:sy n="104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A40C18-297C-4123-A8B3-BF0D3C8534AC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725D154-A476-481E-B407-A13B27503B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432AF3-D347-4C39-B5E5-EB12CE4BCAF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091F7D-46FA-4201-B94D-442E158330C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0168A-2597-4BFF-A40A-54191D359CD3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CD7DD-6D1B-404B-99E9-9272EA9EC2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70B85-7F09-4B36-BCAD-E57A45B9190C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5D200-F23E-4EBB-A7E7-502E7AF0EC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75AD1-844E-4834-A4B5-6B5A92C58393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43337-620F-4C4D-A5EC-45BBD0D745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F6F92-F741-468A-A7F1-88E887067BFB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A308B-6EB0-450F-9B81-25BCDCEE0A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95E2-F70E-4C94-8964-C13F68F49E7E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FD7CC-208F-4BB1-878C-646B9729AF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AEF2F-C89F-428E-808F-946E5B9EC6BF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07CBD-E508-4F40-9CFD-6E6E799FF9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6D5FB-D994-4850-BB37-95BB58530D4B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7B221-5A13-44C0-8DAD-23A3315266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63DB7-BECF-4576-B084-CE97D332D855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9D85-9C06-41F7-B3AA-3C32B45C23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25694-3A37-4B68-9730-6437E0318FA9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04743-7EEB-41C2-8EF3-202EC5F1CAD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7C80-A009-4DF8-A121-BD919221ABAF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E9355-9F98-403F-BD21-781629A39E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6DA6-6815-44E0-9A09-BE2BA4B20084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46EE3-9B9A-4220-98BB-441AD8657EE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51175D-DFE0-4735-88FE-7D89949B5B6C}" type="datetimeFigureOut">
              <a:rPr lang="it-IT"/>
              <a:pPr>
                <a:defRPr/>
              </a:pPr>
              <a:t>06/06/2017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68F6A5-E656-48A7-87B9-C463821B1D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252" y="2313590"/>
            <a:ext cx="7772400" cy="1470025"/>
          </a:xfrm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 smtClean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Tavolo metropolitano per progetti a tutela delle donne vittime di violenza tramite programmi di cambiamento dei maltrattanti</a:t>
            </a:r>
            <a:br>
              <a:rPr lang="it-IT" b="1" dirty="0" smtClean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it-IT" b="1" dirty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it-IT" b="1" dirty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it-IT" b="1" dirty="0" smtClean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Gruppo di lavoro 5 </a:t>
            </a:r>
            <a:br>
              <a:rPr lang="it-IT" b="1" dirty="0" smtClean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it-IT" b="1" dirty="0" smtClean="0">
                <a:ln w="1143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Accoglienza e presa in carico dei soggetti maltrattanti</a:t>
            </a:r>
            <a:endParaRPr lang="it-IT" b="1" dirty="0">
              <a:ln w="11430"/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FF0000"/>
                </a:solidFill>
              </a:rPr>
              <a:t>Proposta di GDL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Gruppo di lavoro multidisciplinare, aperto alla   partecipazione di tutte le agenzie che a vario titolo  intervengo sul fenomeno della violenza in generale e della violenza di genere  in  particolare che ponga il focus sull’ autore/</a:t>
            </a:r>
            <a:r>
              <a:rPr lang="it-IT" dirty="0" err="1" smtClean="0"/>
              <a:t>trice</a:t>
            </a:r>
            <a:r>
              <a:rPr lang="it-IT" dirty="0" smtClean="0"/>
              <a:t> di violenza e sul possibile cambiamento.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it-IT" dirty="0" smtClean="0"/>
              <a:t>    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it-IT" dirty="0" smtClean="0"/>
              <a:t>     DUE CONDIZIONI DI LAVORO SONO STATE  RICHIAMATE COME NECESSARIE :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LA CORNICE  POLITICA/ISTITUZIONALE CHE LO LEGITTIMA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L’ASSEGNAZIONE DI RISORSE ADEGUATE</a:t>
            </a:r>
            <a:endParaRPr lang="it-IT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500"/>
            <a:ext cx="8229600" cy="16113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it-IT" sz="2400" dirty="0" smtClean="0"/>
              <a:t>Unificazione dei Gruppi 4 e 5 per l’ impossibilità della presenza costante di alcuni componenti, il che ha confermato la necessità di un approccio multidisciplinare e la sovrapposizione/condivisione di alcune tematiche;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dirty="0" smtClean="0"/>
              <a:t>         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dirty="0"/>
              <a:t> </a:t>
            </a:r>
            <a:r>
              <a:rPr lang="it-IT" sz="4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 RINGRAZIAMO PER L’ATTENZIONE </a:t>
            </a:r>
            <a:endParaRPr lang="it-IT" sz="4200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smtClean="0"/>
              <a:t>A cura di: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err="1" smtClean="0"/>
              <a:t>MariaLuisa</a:t>
            </a:r>
            <a:r>
              <a:rPr lang="it-IT" sz="2600" dirty="0" smtClean="0"/>
              <a:t> Dall’Armi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smtClean="0"/>
              <a:t>Elena La Torre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smtClean="0"/>
              <a:t>Federico Mancini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Mandato del gruppo </a:t>
            </a:r>
            <a:endParaRPr lang="it-IT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3288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1600" dirty="0" smtClean="0"/>
              <a:t>Interventi rivolti all’autore di violenza di genere (ex art. 20  della Legge Reg. del </a:t>
            </a:r>
            <a:r>
              <a:rPr lang="it-IT" sz="1600" dirty="0" err="1" smtClean="0"/>
              <a:t>febb</a:t>
            </a:r>
            <a:r>
              <a:rPr lang="it-IT" sz="1600" dirty="0" smtClean="0"/>
              <a:t>. 2016):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sz="1600" dirty="0" smtClean="0"/>
          </a:p>
          <a:p>
            <a:pPr fontAlgn="auto">
              <a:spcAft>
                <a:spcPts val="0"/>
              </a:spcAft>
              <a:buFont typeface="Arial"/>
              <a:buAutoNum type="alphaUcParenR"/>
              <a:defRPr/>
            </a:pPr>
            <a:r>
              <a:rPr lang="it-IT" sz="1600" dirty="0" smtClean="0"/>
              <a:t>Promozione e sostegno di: </a:t>
            </a:r>
          </a:p>
          <a:p>
            <a:pPr fontAlgn="auto">
              <a:spcAft>
                <a:spcPts val="0"/>
              </a:spcAft>
              <a:buFont typeface="Wingdings" charset="2"/>
              <a:buChar char="q"/>
              <a:defRPr/>
            </a:pPr>
            <a:r>
              <a:rPr lang="it-IT" sz="1600" dirty="0" smtClean="0"/>
              <a:t>interventi di </a:t>
            </a:r>
            <a:r>
              <a:rPr lang="it-IT" sz="1600" u="sng" dirty="0" smtClean="0"/>
              <a:t>recupero</a:t>
            </a:r>
            <a:r>
              <a:rPr lang="it-IT" sz="1600" dirty="0" smtClean="0"/>
              <a:t> e </a:t>
            </a:r>
            <a:r>
              <a:rPr lang="it-IT" sz="1600" u="sng" dirty="0" smtClean="0"/>
              <a:t>accompagnamento</a:t>
            </a:r>
            <a:r>
              <a:rPr lang="it-IT" sz="1600" dirty="0" smtClean="0"/>
              <a:t> degli autori di violenza di genere soprattutto domestica con il coinvolgimento degli organismi </a:t>
            </a:r>
            <a:r>
              <a:rPr lang="it-IT" sz="1600" b="1" dirty="0" smtClean="0"/>
              <a:t>istituzionali</a:t>
            </a:r>
            <a:r>
              <a:rPr lang="it-IT" sz="1600" dirty="0" smtClean="0"/>
              <a:t>, delle reti territoriali  </a:t>
            </a:r>
            <a:r>
              <a:rPr lang="it-IT" sz="1600" u="sng" dirty="0" smtClean="0"/>
              <a:t>dei centri antiviolenza </a:t>
            </a:r>
            <a:r>
              <a:rPr lang="it-IT" sz="1600" dirty="0" smtClean="0"/>
              <a:t>e dei soggetti del </a:t>
            </a:r>
            <a:r>
              <a:rPr lang="it-IT" sz="1600" u="sng" dirty="0" smtClean="0"/>
              <a:t>privato sociale (</a:t>
            </a:r>
            <a:r>
              <a:rPr lang="it-IT" sz="1600" dirty="0" smtClean="0"/>
              <a:t>Unione </a:t>
            </a:r>
            <a:r>
              <a:rPr lang="it-IT" sz="1600" dirty="0"/>
              <a:t>di </a:t>
            </a:r>
            <a:r>
              <a:rPr lang="it-IT" sz="1600" dirty="0" err="1"/>
              <a:t>saperi</a:t>
            </a:r>
            <a:r>
              <a:rPr lang="it-IT" sz="1600" dirty="0"/>
              <a:t> e conoscenze tra pubblico e privato attraverso interventi (differenziati/versus/omogenei) multidisciplinari  che considerando la dimensione mista siano in grado di dare una risposta complessiva senza scinderla dalle esigenze legate alla vittima  per contrastare il ciclo della </a:t>
            </a:r>
            <a:r>
              <a:rPr lang="it-IT" sz="1600" dirty="0" smtClean="0"/>
              <a:t>violenza</a:t>
            </a:r>
            <a:r>
              <a:rPr lang="it-IT" sz="1600" u="sng" dirty="0"/>
              <a:t>)</a:t>
            </a:r>
            <a:r>
              <a:rPr lang="it-IT" sz="1600" u="sng" dirty="0" smtClean="0"/>
              <a:t>;</a:t>
            </a:r>
          </a:p>
          <a:p>
            <a:pPr fontAlgn="auto">
              <a:spcAft>
                <a:spcPts val="0"/>
              </a:spcAft>
              <a:buFont typeface="Wingdings" charset="2"/>
              <a:buChar char="q"/>
              <a:defRPr/>
            </a:pPr>
            <a:r>
              <a:rPr lang="it-IT" sz="1600" dirty="0" smtClean="0"/>
              <a:t> interventi di cura a carattere psicologico, sociale e culturale, socio-educative e relazionale;</a:t>
            </a:r>
          </a:p>
          <a:p>
            <a:pPr fontAlgn="auto">
              <a:spcAft>
                <a:spcPts val="0"/>
              </a:spcAft>
              <a:buFont typeface="Wingdings" charset="2"/>
              <a:buChar char="q"/>
              <a:defRPr/>
            </a:pPr>
            <a:r>
              <a:rPr lang="it-IT" sz="1600" dirty="0" smtClean="0"/>
              <a:t>priorità alla vittima con l’esclusione della mediazione; </a:t>
            </a:r>
            <a:endParaRPr lang="it-IT" sz="1600" dirty="0"/>
          </a:p>
          <a:p>
            <a:pPr fontAlgn="auto">
              <a:spcAft>
                <a:spcPts val="0"/>
              </a:spcAft>
              <a:buFont typeface="Wingdings" charset="2"/>
              <a:buChar char="q"/>
              <a:defRPr/>
            </a:pPr>
            <a:r>
              <a:rPr lang="it-IT" sz="1600" dirty="0" smtClean="0"/>
              <a:t> volontarietà del soggetto;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sz="1600" dirty="0" smtClean="0"/>
          </a:p>
          <a:p>
            <a:pPr fontAlgn="auto">
              <a:spcAft>
                <a:spcPts val="0"/>
              </a:spcAft>
              <a:buFont typeface="Arial"/>
              <a:buAutoNum type="alphaUcParenR" startAt="2"/>
              <a:defRPr/>
            </a:pPr>
            <a:r>
              <a:rPr lang="it-IT" sz="1600" dirty="0" smtClean="0"/>
              <a:t>Elaborazione di Linee guida  per orientare l’intervento dei servizi partendo da una valorizzazione delle esperienze esistenti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sz="16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1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1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1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1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1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1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FD4244"/>
                </a:solidFill>
              </a:rPr>
              <a:t>Fattori emersi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24462"/>
          </a:xfrm>
        </p:spPr>
        <p:txBody>
          <a:bodyPr>
            <a:noAutofit/>
          </a:bodyPr>
          <a:lstStyle/>
          <a:p>
            <a:pPr>
              <a:buFont typeface="Arial" charset="0"/>
              <a:buAutoNum type="alphaUcParenR"/>
            </a:pPr>
            <a:r>
              <a:rPr lang="it-IT" sz="1600" smtClean="0"/>
              <a:t>Progettazione di percorsi di accoglienza e trattamento (PAT) nelle aree dove questi siano inesistenti ,  potenziamento secondo  un modello in rete nelle aree dove i percorsi sono già tracciati;</a:t>
            </a:r>
          </a:p>
          <a:p>
            <a:pPr>
              <a:buFont typeface="Arial" charset="0"/>
              <a:buNone/>
            </a:pPr>
            <a:endParaRPr lang="it-IT" sz="1600" smtClean="0"/>
          </a:p>
          <a:p>
            <a:pPr>
              <a:buFont typeface="Arial" charset="0"/>
              <a:buAutoNum type="alphaUcParenR" startAt="2"/>
            </a:pPr>
            <a:r>
              <a:rPr lang="it-IT" sz="1600" smtClean="0"/>
              <a:t>Mappatura dei centri e dei percorsi attivi: </a:t>
            </a:r>
          </a:p>
          <a:p>
            <a:pPr>
              <a:buFont typeface="Wingdings" pitchFamily="2" charset="2"/>
              <a:buChar char="q"/>
            </a:pPr>
            <a:r>
              <a:rPr lang="it-IT" sz="1600" smtClean="0"/>
              <a:t>Centro per le relazioni e per le famiglie (Comune di Torino); </a:t>
            </a:r>
          </a:p>
          <a:p>
            <a:pPr>
              <a:buFont typeface="Wingdings" pitchFamily="2" charset="2"/>
              <a:buChar char="q"/>
            </a:pPr>
            <a:r>
              <a:rPr lang="it-IT" sz="1600" smtClean="0"/>
              <a:t>l’ASL TO 4 nella Struttura Semplice di Psicologia ospedaliera;</a:t>
            </a:r>
          </a:p>
          <a:p>
            <a:pPr>
              <a:buFont typeface="Wingdings" pitchFamily="2" charset="2"/>
              <a:buChar char="q"/>
            </a:pPr>
            <a:r>
              <a:rPr lang="it-IT" sz="1600" smtClean="0"/>
              <a:t>nel privato sociale il Cerchio degli Uomini che collabora anche con il Gruppo Abele (Progetto Opportunity);</a:t>
            </a:r>
          </a:p>
          <a:p>
            <a:pPr>
              <a:buFont typeface="Wingdings" pitchFamily="2" charset="2"/>
              <a:buChar char="q"/>
            </a:pPr>
            <a:r>
              <a:rPr lang="it-IT" sz="1600" smtClean="0"/>
              <a:t>i percorsi che nelle prassi quotidiane vengono avviati tra servizi quando viene intercettata  una possibile finestra di intervento per l’autore di violenza; </a:t>
            </a:r>
          </a:p>
          <a:p>
            <a:pPr>
              <a:buFont typeface="Arial" charset="0"/>
              <a:buNone/>
            </a:pPr>
            <a:endParaRPr lang="it-IT" sz="1600" smtClean="0"/>
          </a:p>
          <a:p>
            <a:pPr>
              <a:buFont typeface="Arial" charset="0"/>
              <a:buNone/>
            </a:pPr>
            <a:r>
              <a:rPr lang="it-IT" sz="1600" smtClean="0"/>
              <a:t>C)  Offerta limitata rispetto: </a:t>
            </a:r>
          </a:p>
          <a:p>
            <a:pPr>
              <a:buFont typeface="Wingdings" pitchFamily="2" charset="2"/>
              <a:buChar char="q"/>
            </a:pPr>
            <a:r>
              <a:rPr lang="it-IT" sz="1600" smtClean="0"/>
              <a:t>a richieste urgenti di risposte sul fenomeno della violenza assistita nei minori;</a:t>
            </a:r>
          </a:p>
          <a:p>
            <a:pPr>
              <a:buFont typeface="Wingdings" pitchFamily="2" charset="2"/>
              <a:buChar char="q"/>
            </a:pPr>
            <a:r>
              <a:rPr lang="it-IT" sz="1600" smtClean="0"/>
              <a:t>a richieste di risposte specifiche degli Uffici Giudiziari (l’ Uepe, Ufficio Esecuzione Penale Esterna) </a:t>
            </a:r>
            <a:r>
              <a:rPr lang="it-IT" sz="1600" smtClean="0">
                <a:solidFill>
                  <a:srgbClr val="FFFFFF"/>
                </a:solidFill>
              </a:rPr>
              <a:t>che ha sottolineato l’interesse per una strategia della prevenzione della reiterazione del reato;</a:t>
            </a:r>
          </a:p>
          <a:p>
            <a:pPr>
              <a:buFont typeface="Wingdings" pitchFamily="2" charset="2"/>
              <a:buChar char="q"/>
            </a:pPr>
            <a:r>
              <a:rPr lang="it-IT" sz="1600" smtClean="0"/>
              <a:t>risposte da parte dei Servizi Sanitari, salute mentale, delle Associazioni del Coordinamento cittadino e provinciale contro la violenza sulle donne;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FD4244"/>
                </a:solidFill>
              </a:rPr>
              <a:t>Fattori emersi</a:t>
            </a:r>
            <a:endParaRPr lang="it-IT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FF"/>
                </a:solidFill>
              </a:rPr>
              <a:t>D) </a:t>
            </a:r>
            <a:r>
              <a:rPr lang="it-IT" sz="2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Nuovo focus sulla figura dell’autore/</a:t>
            </a:r>
            <a:r>
              <a:rPr lang="it-IT" sz="2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trice</a:t>
            </a:r>
            <a:r>
              <a:rPr lang="it-IT" sz="2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di violenza;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smtClean="0">
                <a:solidFill>
                  <a:srgbClr val="FFFFFF"/>
                </a:solidFill>
              </a:rPr>
              <a:t>E) Questione culturale-questione naturale (chi è l’autore di violenza? quale paradigma ne studia l’identità?);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err="1" smtClean="0"/>
              <a:t>F</a:t>
            </a:r>
            <a:r>
              <a:rPr lang="it-IT" sz="2600" dirty="0" smtClean="0"/>
              <a:t>) Considerazione della presenza o assenza della componente  psicopatologica nell’autore/</a:t>
            </a:r>
            <a:r>
              <a:rPr lang="it-IT" sz="2600" dirty="0" err="1" smtClean="0"/>
              <a:t>trice</a:t>
            </a:r>
            <a:r>
              <a:rPr lang="it-IT" sz="2600" dirty="0" smtClean="0"/>
              <a:t> di violenza*;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smtClean="0"/>
              <a:t>G) Le ASL e ASO iniziano a percepire la necessità di considerare oltre la figura della persona maltrattata anche la figura dell’autore/</a:t>
            </a:r>
            <a:r>
              <a:rPr lang="it-IT" sz="2600" dirty="0" err="1" smtClean="0"/>
              <a:t>trice</a:t>
            </a:r>
            <a:r>
              <a:rPr lang="it-IT" sz="2600" dirty="0" smtClean="0"/>
              <a:t> di violenza in una logica di integrazione operativa e culturale  dei servizi socio sanitari;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2600" dirty="0" smtClean="0"/>
              <a:t>H) Servizi Sociali (CISA di Rivoli), coinvolti nella presa in carico dell’intera famiglia in difficoltà, richiedono un’ integrazione nella pratica soprattutto nelle cinture più esterne della Città Metropolitana povere di servizi e segnalano l’assenza di iniziative e di progetti mirati in modo specifico ai maltrattanti;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939800" y="5861050"/>
            <a:ext cx="7218363" cy="860425"/>
          </a:xfrm>
        </p:spPr>
        <p:txBody>
          <a:bodyPr/>
          <a:lstStyle/>
          <a:p>
            <a:pPr>
              <a:defRPr/>
            </a:pPr>
            <a:r>
              <a:rPr lang="it-IT" sz="1600" dirty="0" smtClean="0"/>
              <a:t>* il </a:t>
            </a:r>
            <a:r>
              <a:rPr lang="it-IT" sz="1600" dirty="0"/>
              <a:t>25% </a:t>
            </a:r>
            <a:r>
              <a:rPr lang="it-IT" sz="1600" dirty="0" smtClean="0"/>
              <a:t>degli </a:t>
            </a:r>
            <a:r>
              <a:rPr lang="it-IT" sz="1600" dirty="0"/>
              <a:t>autori di violenza ha un disturbo psichiatrico in asse I, circa il 50% ha un disturbo di personalità in asse II, circa il 90% ha una sintomatologia </a:t>
            </a:r>
            <a:r>
              <a:rPr lang="it-IT" sz="1600" dirty="0" err="1"/>
              <a:t>sottosoglia</a:t>
            </a:r>
            <a:r>
              <a:rPr lang="it-IT" sz="1600" dirty="0"/>
              <a:t> per </a:t>
            </a:r>
            <a:r>
              <a:rPr lang="it-IT" sz="1600" dirty="0" smtClean="0"/>
              <a:t>qualche </a:t>
            </a:r>
            <a:r>
              <a:rPr lang="it-IT" sz="1600" dirty="0"/>
              <a:t>disturbo psichiatrico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FD4244"/>
                </a:solidFill>
              </a:rPr>
              <a:t>Fattori emersi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it-IT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6400" dirty="0" smtClean="0"/>
              <a:t>I) Sottolineata la difficoltà di comprendere </a:t>
            </a:r>
            <a:r>
              <a:rPr lang="it-IT" sz="6400" i="1" dirty="0" smtClean="0"/>
              <a:t>il disagio dell’autore di violenza: </a:t>
            </a:r>
            <a:r>
              <a:rPr lang="it-IT" sz="6400" dirty="0" smtClean="0"/>
              <a:t>in alcuni casi l’autore di violenza non prova disagio ed è in sintonia con il suo agire, in altri casi è difficile comprendere il disagio perché gli operatori non sono preparati a riconoscerlo (torna l’importanza di esperienze collaudate come quella del Cerchio degli Uomini oltre che della formazione specifica);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6400" dirty="0" smtClean="0"/>
              <a:t>L) L’esigenza di inviare l’autore di violenza ad un Centro istituzionalizzato come avviene per la vittima di violenza; le FF.OO. </a:t>
            </a:r>
            <a:r>
              <a:rPr lang="it-IT" sz="6400" dirty="0"/>
              <a:t>r</a:t>
            </a:r>
            <a:r>
              <a:rPr lang="it-IT" sz="6400" dirty="0" smtClean="0"/>
              <a:t>icordano che nella loro operatività incontrano spesso possibili autori/</a:t>
            </a:r>
            <a:r>
              <a:rPr lang="it-IT" sz="6400" dirty="0" err="1" smtClean="0"/>
              <a:t>trici</a:t>
            </a:r>
            <a:r>
              <a:rPr lang="it-IT" sz="6400" dirty="0" smtClean="0"/>
              <a:t> di violenza;</a:t>
            </a:r>
            <a:endParaRPr lang="it-IT" sz="6400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6400" dirty="0" smtClean="0"/>
              <a:t>M</a:t>
            </a:r>
            <a:r>
              <a:rPr lang="it-IT" sz="6400" dirty="0" smtClean="0">
                <a:solidFill>
                  <a:schemeClr val="tx1">
                    <a:lumMod val="95000"/>
                  </a:schemeClr>
                </a:solidFill>
              </a:rPr>
              <a:t>) L’Associazione Telefono </a:t>
            </a:r>
            <a:r>
              <a:rPr lang="it-IT" sz="6400" dirty="0">
                <a:solidFill>
                  <a:schemeClr val="tx1">
                    <a:lumMod val="95000"/>
                  </a:schemeClr>
                </a:solidFill>
              </a:rPr>
              <a:t>R</a:t>
            </a:r>
            <a:r>
              <a:rPr lang="it-IT" sz="6400" dirty="0" smtClean="0">
                <a:solidFill>
                  <a:schemeClr val="tx1">
                    <a:lumMod val="95000"/>
                  </a:schemeClr>
                </a:solidFill>
              </a:rPr>
              <a:t>osa sottolinea l’opportunità di inviare l’autore di violenza ad una figura che lavori in ambito libero professionale per essere esonerato dall’obbligo di referto o di rapporto potendo opporre il segreto professionale, a differenza del pubblico ufficiale o dell’incaricato di pubblico servizio;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6400" dirty="0" err="1" smtClean="0"/>
              <a:t>N</a:t>
            </a:r>
            <a:r>
              <a:rPr lang="it-IT" sz="6400" dirty="0" smtClean="0"/>
              <a:t>) Necessità di individuare i </a:t>
            </a:r>
            <a:r>
              <a:rPr lang="it-IT" sz="6400" i="1" dirty="0" smtClean="0"/>
              <a:t>momenti in cui i diversi Enti e Istituzioni incontrano l’autore di violenza</a:t>
            </a:r>
            <a:r>
              <a:rPr lang="it-IT" sz="6400" i="1" dirty="0"/>
              <a:t> </a:t>
            </a:r>
            <a:r>
              <a:rPr lang="it-IT" sz="6400" i="1" dirty="0" smtClean="0"/>
              <a:t>e di determinare quale possa essere la corretta modalità di invio; </a:t>
            </a:r>
            <a:endParaRPr lang="it-IT" sz="6400" i="1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6400" dirty="0" err="1" smtClean="0"/>
              <a:t>P</a:t>
            </a:r>
            <a:r>
              <a:rPr lang="it-IT" sz="6400" dirty="0" smtClean="0"/>
              <a:t>) La prospettiva che ci sarà un </a:t>
            </a:r>
            <a:r>
              <a:rPr lang="it-IT" sz="6400" i="1" dirty="0" smtClean="0"/>
              <a:t>vantaggio, </a:t>
            </a:r>
            <a:r>
              <a:rPr lang="it-IT" sz="6400" dirty="0" smtClean="0"/>
              <a:t>sprona il soggetto autore di violenza a</a:t>
            </a:r>
            <a:r>
              <a:rPr lang="it-IT" sz="6400" i="1" dirty="0" smtClean="0"/>
              <a:t> </a:t>
            </a:r>
            <a:r>
              <a:rPr lang="it-IT" sz="6400" dirty="0" smtClean="0"/>
              <a:t>perseguire  l’ obiettivo;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6400" dirty="0" err="1" smtClean="0"/>
              <a:t>Q</a:t>
            </a:r>
            <a:r>
              <a:rPr lang="it-IT" sz="6400" i="1" dirty="0" smtClean="0"/>
              <a:t>) Individuare il vincolo</a:t>
            </a:r>
            <a:r>
              <a:rPr lang="it-IT" sz="6400" dirty="0"/>
              <a:t> </a:t>
            </a:r>
            <a:r>
              <a:rPr lang="it-IT" sz="6400" dirty="0" smtClean="0"/>
              <a:t>e la motivazione;</a:t>
            </a:r>
            <a:endParaRPr lang="it-IT" sz="6400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6400" dirty="0" err="1" smtClean="0"/>
              <a:t>R</a:t>
            </a:r>
            <a:r>
              <a:rPr lang="it-IT" sz="6400" dirty="0" smtClean="0"/>
              <a:t>) Si afferma la necessità di pensare e organizzare una formazione specifica e dettagliata;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it-IT" sz="72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it-IT" sz="7200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it-IT" sz="7200" dirty="0" smtClean="0"/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it-IT" sz="7200" dirty="0" smtClean="0"/>
              <a:t> </a:t>
            </a:r>
            <a:endParaRPr lang="it-IT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>
                <a:solidFill>
                  <a:srgbClr val="FD4244"/>
                </a:solidFill>
              </a:rPr>
              <a:t>Proposte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it-IT" sz="1800" smtClean="0"/>
              <a:t>A) Sottogruppo </a:t>
            </a:r>
            <a:r>
              <a:rPr lang="it-IT" sz="1800" i="1" smtClean="0">
                <a:solidFill>
                  <a:srgbClr val="FFFF00"/>
                </a:solidFill>
              </a:rPr>
              <a:t>nodi e percorsi</a:t>
            </a:r>
            <a:r>
              <a:rPr lang="it-IT" sz="1800" i="1" smtClean="0"/>
              <a:t>: </a:t>
            </a:r>
            <a:r>
              <a:rPr lang="it-IT" sz="1800" smtClean="0"/>
              <a:t>momenti, luoghi, forme, prassi in cui l’autore di violenza può essere intercettato (intervento della pattuglia sul luogo del reato, servizi sociali, servizi giudiziari, carcere, pronto soccorso, medici di base, </a:t>
            </a:r>
            <a:r>
              <a:rPr lang="it-IT" sz="1800" i="1" smtClean="0"/>
              <a:t>SSM </a:t>
            </a:r>
            <a:r>
              <a:rPr lang="it-IT" sz="1800" smtClean="0"/>
              <a:t>etc.). Identificare i nodi e i percorsi consente di individuare i destinatari della formazione e sensibilizzazione</a:t>
            </a:r>
            <a:r>
              <a:rPr lang="it-IT" sz="1800" b="1" smtClean="0"/>
              <a:t>: </a:t>
            </a:r>
            <a:r>
              <a:rPr lang="it-IT" sz="1800" u="sng" smtClean="0"/>
              <a:t>gli operatori che a titolo diverso per ruolo e funzione incontrano l’autore di violenza e comprendere il loro fabbisogno formativo</a:t>
            </a:r>
            <a:r>
              <a:rPr lang="it-IT" sz="1800" smtClean="0"/>
              <a:t> (Ordine dei medici e tutti gli operatori sanitari, Assistenti Sociali, Avvocati, Forze dell’Ordine, Educatori professionali, Università, Servizi Sanitari psicologici per l’età adulta e per l’età evolutiva, di salute mentale etc.);</a:t>
            </a:r>
          </a:p>
          <a:p>
            <a:pPr marL="0" indent="0">
              <a:buFont typeface="Arial" charset="0"/>
              <a:buNone/>
            </a:pPr>
            <a:endParaRPr lang="it-IT" sz="1800" i="1" smtClean="0"/>
          </a:p>
          <a:p>
            <a:pPr marL="0" indent="0">
              <a:buFont typeface="Arial" charset="0"/>
              <a:buNone/>
            </a:pPr>
            <a:r>
              <a:rPr lang="it-IT" sz="1800" smtClean="0"/>
              <a:t>B) Sottogruppo</a:t>
            </a:r>
            <a:r>
              <a:rPr lang="it-IT" sz="1800" smtClean="0">
                <a:solidFill>
                  <a:srgbClr val="CCFFCC"/>
                </a:solidFill>
              </a:rPr>
              <a:t> </a:t>
            </a:r>
            <a:r>
              <a:rPr lang="it-IT" sz="1800" i="1" smtClean="0">
                <a:solidFill>
                  <a:srgbClr val="29FF14"/>
                </a:solidFill>
              </a:rPr>
              <a:t>formazione/informazione/sensibilizzazione</a:t>
            </a:r>
            <a:r>
              <a:rPr lang="it-IT" sz="1800" smtClean="0"/>
              <a:t>: LA FORMAZIONE  E’  STRUMENTO INSOSTITUIBILE  per la costruzione di un linguaggio comune e condiviso sia per il buon funzionamento della rete, dei percorsi e dell’ invio ad un altro operatore della rete, sia per l’adozione di un </a:t>
            </a:r>
            <a:r>
              <a:rPr lang="it-IT" sz="1800" u="sng" smtClean="0"/>
              <a:t>atteggiamento non giudicante </a:t>
            </a:r>
            <a:r>
              <a:rPr lang="it-IT" sz="1800" smtClean="0"/>
              <a:t>e per promuovere </a:t>
            </a:r>
            <a:r>
              <a:rPr lang="it-IT" sz="1800" u="sng" smtClean="0"/>
              <a:t>consapevolezza e responsabilizzazione </a:t>
            </a:r>
            <a:r>
              <a:rPr lang="it-IT" sz="1800" smtClean="0"/>
              <a:t>nell’autore di violenza</a:t>
            </a:r>
            <a:r>
              <a:rPr lang="it-IT" sz="1800" u="sng" smtClean="0"/>
              <a:t>;</a:t>
            </a:r>
          </a:p>
          <a:p>
            <a:pPr marL="0" indent="0">
              <a:buFont typeface="Arial" charset="0"/>
              <a:buNone/>
            </a:pPr>
            <a:endParaRPr lang="it-IT" sz="180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788987"/>
          </a:xfrm>
        </p:spPr>
        <p:txBody>
          <a:bodyPr/>
          <a:lstStyle/>
          <a:p>
            <a:r>
              <a:rPr lang="it-IT" sz="3200" smtClean="0">
                <a:solidFill>
                  <a:srgbClr val="FF0000"/>
                </a:solidFill>
              </a:rPr>
              <a:t>Proposta Rappresentante dei Consultori della ASL TO 1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87438"/>
            <a:ext cx="8229600" cy="1746250"/>
          </a:xfrm>
        </p:spPr>
        <p:txBody>
          <a:bodyPr rtlCol="0">
            <a:normAutofit/>
          </a:bodyPr>
          <a:lstStyle/>
          <a:p>
            <a:pPr fontAlgn="auto">
              <a:lnSpc>
                <a:spcPct val="50000"/>
              </a:lnSpc>
              <a:spcAft>
                <a:spcPts val="0"/>
              </a:spcAft>
              <a:buFont typeface="Arial"/>
              <a:buAutoNum type="alphaUcParenR"/>
              <a:defRPr/>
            </a:pPr>
            <a:r>
              <a:rPr lang="it-IT" sz="1800" dirty="0" smtClean="0"/>
              <a:t>Formazione di I livello</a:t>
            </a:r>
          </a:p>
          <a:p>
            <a:pPr fontAlgn="auto">
              <a:lnSpc>
                <a:spcPct val="50000"/>
              </a:lnSpc>
              <a:spcAft>
                <a:spcPts val="0"/>
              </a:spcAft>
              <a:buFont typeface="Arial"/>
              <a:buAutoNum type="alphaUcParenR"/>
              <a:defRPr/>
            </a:pPr>
            <a:endParaRPr lang="it-IT" sz="1800" dirty="0" smtClean="0"/>
          </a:p>
          <a:p>
            <a:pPr fontAlgn="auto">
              <a:lnSpc>
                <a:spcPct val="50000"/>
              </a:lnSpc>
              <a:spcAft>
                <a:spcPts val="0"/>
              </a:spcAft>
              <a:buFont typeface="Wingdings" charset="2"/>
              <a:buChar char="q"/>
              <a:defRPr/>
            </a:pPr>
            <a:r>
              <a:rPr lang="it-IT" sz="1800" dirty="0"/>
              <a:t>Ai nodi della rete che intercettano l’autore di violenza; </a:t>
            </a:r>
          </a:p>
          <a:p>
            <a:pPr marL="0" indent="0" fontAlgn="auto">
              <a:lnSpc>
                <a:spcPct val="50000"/>
              </a:lnSpc>
              <a:spcAft>
                <a:spcPts val="0"/>
              </a:spcAft>
              <a:buFont typeface="Arial"/>
              <a:buNone/>
              <a:defRPr/>
            </a:pPr>
            <a:endParaRPr lang="it-IT" sz="1800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it-IT" sz="1800" dirty="0" smtClean="0"/>
              <a:t>B)  Formazione di II livello</a:t>
            </a:r>
          </a:p>
          <a:p>
            <a:pPr fontAlgn="auto">
              <a:spcAft>
                <a:spcPts val="0"/>
              </a:spcAft>
              <a:buFont typeface="Wingdings" charset="2"/>
              <a:buChar char="q"/>
              <a:defRPr/>
            </a:pPr>
            <a:r>
              <a:rPr lang="it-IT" sz="1800" dirty="0" smtClean="0"/>
              <a:t>Ai servizi di neuropsichiatria per lo sviluppo di una modalità di presa in carico           dell’autore di violenza;</a:t>
            </a:r>
            <a:endParaRPr lang="it-IT" sz="1600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t-IT" sz="16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it-IT" sz="1600" dirty="0"/>
          </a:p>
        </p:txBody>
      </p:sp>
      <p:sp>
        <p:nvSpPr>
          <p:cNvPr id="21507" name="CasellaDiTesto 3"/>
          <p:cNvSpPr txBox="1">
            <a:spLocks noChangeArrowheads="1"/>
          </p:cNvSpPr>
          <p:nvPr/>
        </p:nvSpPr>
        <p:spPr bwMode="auto">
          <a:xfrm>
            <a:off x="695325" y="2855913"/>
            <a:ext cx="8210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solidFill>
                  <a:srgbClr val="FF0000"/>
                </a:solidFill>
                <a:latin typeface="Cambria" pitchFamily="18" charset="0"/>
              </a:rPr>
              <a:t>Proposta Rappresentante della ASL TO 4</a:t>
            </a:r>
            <a:endParaRPr lang="it-IT" sz="3200">
              <a:latin typeface="Cambria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57200" y="3589338"/>
            <a:ext cx="8229600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lphaUcParenR"/>
              <a:defRPr/>
            </a:pPr>
            <a:r>
              <a:rPr lang="it-IT" dirty="0">
                <a:latin typeface="+mn-lt"/>
              </a:rPr>
              <a:t>Percorso </a:t>
            </a:r>
            <a:r>
              <a:rPr lang="it-IT" dirty="0">
                <a:latin typeface="+mn-lt"/>
              </a:rPr>
              <a:t>riabilitativo </a:t>
            </a:r>
            <a:r>
              <a:rPr lang="it-IT" dirty="0">
                <a:latin typeface="+mn-lt"/>
              </a:rPr>
              <a:t>dell’autore di violenza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q"/>
              <a:defRPr/>
            </a:pPr>
            <a:r>
              <a:rPr lang="it-IT" dirty="0">
                <a:latin typeface="+mn-lt"/>
              </a:rPr>
              <a:t>Mediante </a:t>
            </a:r>
            <a:r>
              <a:rPr lang="it-IT" dirty="0">
                <a:latin typeface="+mn-lt"/>
              </a:rPr>
              <a:t>la pianificazione di strutture dedicate all’interno dei Servizi che </a:t>
            </a:r>
            <a:r>
              <a:rPr lang="it-IT" dirty="0">
                <a:latin typeface="+mn-lt"/>
              </a:rPr>
              <a:t>coinvolgano </a:t>
            </a:r>
            <a:r>
              <a:rPr lang="it-IT" dirty="0">
                <a:latin typeface="+mn-lt"/>
              </a:rPr>
              <a:t>in maniera integrata i professionisti che operano la presa in carico </a:t>
            </a:r>
            <a:r>
              <a:rPr lang="it-IT" dirty="0">
                <a:latin typeface="+mn-lt"/>
              </a:rPr>
              <a:t>psichiatrica, </a:t>
            </a:r>
            <a:r>
              <a:rPr lang="it-IT" dirty="0">
                <a:latin typeface="+mn-lt"/>
              </a:rPr>
              <a:t>psicologica e sociale;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FF0000"/>
                </a:solidFill>
              </a:rPr>
              <a:t>Proposta </a:t>
            </a:r>
            <a:r>
              <a:rPr lang="it-IT" dirty="0">
                <a:solidFill>
                  <a:srgbClr val="FF0000"/>
                </a:solidFill>
              </a:rPr>
              <a:t>R</a:t>
            </a:r>
            <a:r>
              <a:rPr lang="it-IT" dirty="0" smtClean="0">
                <a:solidFill>
                  <a:srgbClr val="FF0000"/>
                </a:solidFill>
              </a:rPr>
              <a:t>appresentante dell’UEPE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it-IT" smtClean="0"/>
              <a:t>A) Intervenire sui sex offenders ammessi alla misura dell’affidamento in prova ai servizi sociali o ad altre misure alternative e anche a fine pena che necessiterebbero di prese in carico maggiormente strutturate;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>
          <a:xfrm>
            <a:off x="409575" y="274638"/>
            <a:ext cx="8229600" cy="1143000"/>
          </a:xfrm>
        </p:spPr>
        <p:txBody>
          <a:bodyPr/>
          <a:lstStyle/>
          <a:p>
            <a:r>
              <a:rPr lang="it-IT" sz="2800" smtClean="0">
                <a:solidFill>
                  <a:srgbClr val="FD4244"/>
                </a:solidFill>
              </a:rPr>
              <a:t>Proposta operativa Rappresentante delle Forze dell’Ordine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765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it-IT" sz="2400" smtClean="0"/>
              <a:t>A) Scheda con proposta di accoglienza da somministrare all’autore di violenza che la sottoscrive, affinché possa essere contattato e spronato ad intraprendere un percorso necessario per un suo trattamento e per una riduzione della probabilità di recidiva; </a:t>
            </a:r>
          </a:p>
        </p:txBody>
      </p:sp>
      <p:sp>
        <p:nvSpPr>
          <p:cNvPr id="23555" name="Rettangolo 3"/>
          <p:cNvSpPr>
            <a:spLocks noChangeArrowheads="1"/>
          </p:cNvSpPr>
          <p:nvPr/>
        </p:nvSpPr>
        <p:spPr bwMode="auto">
          <a:xfrm>
            <a:off x="1257300" y="3589338"/>
            <a:ext cx="6497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rgbClr val="FD4244"/>
                </a:solidFill>
                <a:latin typeface="Cambria" pitchFamily="18" charset="0"/>
              </a:rPr>
              <a:t>Proposta operativa dell’Ordine dei Medici</a:t>
            </a:r>
            <a:endParaRPr lang="it-IT" sz="2800">
              <a:latin typeface="Cambria" pitchFamily="18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457200" y="4578350"/>
            <a:ext cx="83581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latin typeface="Cambria" pitchFamily="18" charset="0"/>
              </a:rPr>
              <a:t>A) Proposta di un percorso formativo con riconoscimento dei crediti focalizzato sulla conoscenza e sul contrasto del fenomeno della violenza, con particolare attenzione all’autore/trice di violenza;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Esposizione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969</Words>
  <Application>Microsoft Macintosh PowerPoint</Application>
  <PresentationFormat>Presentazione su schermo (4:3)</PresentationFormat>
  <Paragraphs>68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Cambria</vt:lpstr>
      <vt:lpstr>Arial</vt:lpstr>
      <vt:lpstr>Calibri</vt:lpstr>
      <vt:lpstr>Wingdings</vt:lpstr>
      <vt:lpstr>Tema di Office</vt:lpstr>
      <vt:lpstr>Diapositiva 1</vt:lpstr>
      <vt:lpstr>Mandato del gruppo </vt:lpstr>
      <vt:lpstr>Fattori emersi</vt:lpstr>
      <vt:lpstr>Fattori emersi</vt:lpstr>
      <vt:lpstr>Fattori emersi</vt:lpstr>
      <vt:lpstr>Proposte</vt:lpstr>
      <vt:lpstr>Proposta Rappresentante dei Consultori della ASL TO 1  </vt:lpstr>
      <vt:lpstr>Proposta Rappresentante dell’UEPE</vt:lpstr>
      <vt:lpstr>Proposta operativa Rappresentante delle Forze dell’Ordine </vt:lpstr>
      <vt:lpstr>Proposta di GDL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Tavolo metropolitano per progetti a tutela delle donne vittime di violenza tramite programmi di cam</dc:title>
  <dc:creator>Elena La Torre</dc:creator>
  <cp:lastModifiedBy>forno</cp:lastModifiedBy>
  <cp:revision>106</cp:revision>
  <dcterms:created xsi:type="dcterms:W3CDTF">2016-12-07T11:38:40Z</dcterms:created>
  <dcterms:modified xsi:type="dcterms:W3CDTF">2017-06-06T07:01:12Z</dcterms:modified>
</cp:coreProperties>
</file>