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6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6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7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4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7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14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81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6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76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6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2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06284D-A7A7-4E00-960E-B4B36B721756}" type="datetimeFigureOut">
              <a:rPr lang="it-IT" smtClean="0"/>
              <a:t>05/11/2017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4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400" dirty="0"/>
              <a:t>TAVOLO DELLA CITTA’ METROPOLITANA DI TORINO PER PROGETTI FINALIZZATI AL CAMBIAMENTO DEGLI AUTORI DI VIOLENZA 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953814"/>
            <a:ext cx="6815669" cy="1024585"/>
          </a:xfrm>
        </p:spPr>
        <p:txBody>
          <a:bodyPr/>
          <a:lstStyle/>
          <a:p>
            <a:r>
              <a:rPr lang="it-IT" dirty="0" smtClean="0"/>
              <a:t>Premesse, requisiti, obiettivi, azioni e funzionamento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471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Premesse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996225"/>
            <a:ext cx="9601196" cy="4031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La Provincia ora Città Metropolitana di Torino</a:t>
            </a:r>
          </a:p>
          <a:p>
            <a:r>
              <a:rPr lang="it-IT" dirty="0" smtClean="0"/>
              <a:t>dal </a:t>
            </a:r>
            <a:r>
              <a:rPr lang="it-IT" dirty="0"/>
              <a:t>2004 ha aderito al Coordinamento Cittadino Donne Vittime di </a:t>
            </a:r>
            <a:r>
              <a:rPr lang="it-IT" dirty="0" smtClean="0"/>
              <a:t>Violenza</a:t>
            </a:r>
          </a:p>
          <a:p>
            <a:r>
              <a:rPr lang="it-IT" dirty="0"/>
              <a:t>dal 2008 al 2011 ha attuato Piani Provinciali per la prevenzione della violenza contro le donne e per il sostegno alle vittime, finanziati e promossi dalla Regione Piemonte </a:t>
            </a:r>
            <a:endParaRPr lang="it-IT" dirty="0" smtClean="0"/>
          </a:p>
          <a:p>
            <a:r>
              <a:rPr lang="it-IT" dirty="0"/>
              <a:t>dal 2008 al 2016 ha coordinato, in qualità di capofila, la Rete Dafne, finanziata dalla Fondazione Compagnia San Paolo, che riunisce enti e associazioni che offrono aiuto alle vittime di qualunque </a:t>
            </a:r>
            <a:r>
              <a:rPr lang="it-IT" dirty="0" smtClean="0"/>
              <a:t>reato</a:t>
            </a:r>
          </a:p>
          <a:p>
            <a:r>
              <a:rPr lang="it-IT" dirty="0"/>
              <a:t>h</a:t>
            </a:r>
            <a:r>
              <a:rPr lang="it-IT" dirty="0" smtClean="0"/>
              <a:t>a costituito il “Tavolo </a:t>
            </a:r>
            <a:r>
              <a:rPr lang="it-IT" dirty="0"/>
              <a:t>per l’Ascolto e il trattamento degli autori di violenza come attività di prevenzione e contrasto alla violenza nei confronti delle donne” </a:t>
            </a:r>
            <a:r>
              <a:rPr lang="it-IT" dirty="0" smtClean="0"/>
              <a:t>che si </a:t>
            </a:r>
            <a:r>
              <a:rPr lang="it-IT" dirty="0"/>
              <a:t>è riunito presso la Provincia di Torino dal 21 marzo 2011 ed è stato formalizzato attraverso l’adesione ad un protocollo d’intesa triennale sottoscritto il 17 giugno 2014 </a:t>
            </a:r>
            <a:endParaRPr lang="it-IT" dirty="0" smtClean="0"/>
          </a:p>
          <a:p>
            <a:r>
              <a:rPr lang="it-IT" dirty="0"/>
              <a:t>a</a:t>
            </a:r>
            <a:r>
              <a:rPr lang="it-IT" dirty="0" smtClean="0"/>
              <a:t>l tavolo hanno aderito Forze dell’ordine, Prefettura, Ordini professionali, Associazioni, Consigliera di </a:t>
            </a:r>
            <a:r>
              <a:rPr lang="it-IT" dirty="0"/>
              <a:t>P</a:t>
            </a:r>
            <a:r>
              <a:rPr lang="it-IT" dirty="0" smtClean="0"/>
              <a:t>arità, mondo della Scuola, successivamente Enti gestori dei Consorzi socio assistenziali, ASL e ASO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6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Possono </a:t>
            </a:r>
            <a:r>
              <a:rPr lang="it-IT" dirty="0"/>
              <a:t>aderire soggetti pubblici e soggetti privati.</a:t>
            </a:r>
          </a:p>
          <a:p>
            <a:r>
              <a:rPr lang="it-IT" dirty="0"/>
              <a:t>Per i soggetti privati i requisiti necessari sono: non avere scopo di lucro, avere una sede legale ovvero almeno una sede operativa nella provincia di Torino, avere, tra gli scopi previsti esplicitamente nell’atto costitutivo e/o nello Statuto la promozione di una cultura di parità di genere. </a:t>
            </a:r>
          </a:p>
          <a:p>
            <a:r>
              <a:rPr lang="it-IT" dirty="0"/>
              <a:t>Ulteriori requisiti specifici saranno fissati entro 120 giorni dalla firma del protocollo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55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Tavolo si costituisce come luogo di confronto permanente per affrontare </a:t>
            </a:r>
            <a:r>
              <a:rPr lang="it-IT" b="1" dirty="0"/>
              <a:t>in una logica di sistema </a:t>
            </a:r>
            <a:r>
              <a:rPr lang="it-IT" dirty="0"/>
              <a:t>i comportamenti violenti sulle donne, </a:t>
            </a:r>
            <a:r>
              <a:rPr lang="it-IT" b="1" dirty="0"/>
              <a:t>attraverso la promozione di percorsi di cambiamento volti al superamento dei comportamenti di coloro che agiscono violenza </a:t>
            </a:r>
            <a:r>
              <a:rPr lang="it-IT" dirty="0"/>
              <a:t>nei confronti delle donne e alla promozione del cambiamento sociale.</a:t>
            </a:r>
          </a:p>
          <a:p>
            <a:r>
              <a:rPr lang="it-IT" dirty="0"/>
              <a:t>Il Tavolo si propone di </a:t>
            </a:r>
            <a:r>
              <a:rPr lang="it-IT" dirty="0" smtClean="0"/>
              <a:t>divenire un </a:t>
            </a:r>
            <a:r>
              <a:rPr lang="it-IT" dirty="0"/>
              <a:t>soggetto riconosciuto nei confronti degli Enti, istituzionali e non, che si occupano delle tematiche oggetto del Tavolo.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86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21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674255"/>
            <a:ext cx="9601196" cy="439169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it-IT" sz="2600" dirty="0"/>
              <a:t>condividere le informazioni sulle </a:t>
            </a:r>
            <a:r>
              <a:rPr lang="it-IT" sz="2600" b="1" dirty="0"/>
              <a:t>possibilità di finanziamenti </a:t>
            </a:r>
            <a:r>
              <a:rPr lang="it-IT" sz="2600" dirty="0"/>
              <a:t>a livello locale, regionale, nazionale o europeo e valutare le </a:t>
            </a:r>
            <a:r>
              <a:rPr lang="it-IT" sz="2900" dirty="0"/>
              <a:t>opportunità di presentare, collettivamente o per gruppi di interesse, proposte </a:t>
            </a:r>
            <a:r>
              <a:rPr lang="it-IT" sz="2900" dirty="0" smtClean="0"/>
              <a:t>progettuali;</a:t>
            </a:r>
            <a:endParaRPr lang="it-IT" sz="2900" dirty="0"/>
          </a:p>
          <a:p>
            <a:pPr lvl="0"/>
            <a:r>
              <a:rPr lang="it-IT" sz="2900" b="1" dirty="0"/>
              <a:t>dialogare e collaborare con gli altri tavoli </a:t>
            </a:r>
            <a:r>
              <a:rPr lang="it-IT" sz="2900" dirty="0"/>
              <a:t>o organismi che a vario titolo intervengono sul tema del contrasto alla violenza nei confronti delle donne e/o sugli autori di </a:t>
            </a:r>
            <a:r>
              <a:rPr lang="it-IT" sz="2900" dirty="0" smtClean="0"/>
              <a:t>violenza; </a:t>
            </a:r>
            <a:endParaRPr lang="it-IT" sz="2900" dirty="0"/>
          </a:p>
          <a:p>
            <a:pPr lvl="0"/>
            <a:r>
              <a:rPr lang="it-IT" sz="2900" b="1" dirty="0"/>
              <a:t>condividere tutte le informazioni utili </a:t>
            </a:r>
            <a:r>
              <a:rPr lang="it-IT" sz="2900" dirty="0"/>
              <a:t>per consolidare e far circolare il know-how acquisito e contribuire ad accrescere la qualità della progettualità e degli interventi; </a:t>
            </a:r>
          </a:p>
          <a:p>
            <a:pPr lvl="0"/>
            <a:r>
              <a:rPr lang="it-IT" sz="2900" b="1" dirty="0"/>
              <a:t>promuovere azioni di sensibilizzazione/informazione/comunicazione sul territorio </a:t>
            </a:r>
            <a:r>
              <a:rPr lang="it-IT" sz="2900" dirty="0"/>
              <a:t>al fine di prevenire la violenza nei confronti delle donne e promuovere una nuova cultura, relazioni e comportamenti degli uomini che agiscono violenza;</a:t>
            </a:r>
          </a:p>
          <a:p>
            <a:pPr lvl="0"/>
            <a:r>
              <a:rPr lang="it-IT" sz="3300" b="1" dirty="0"/>
              <a:t>promuovere e/o rafforzare percorsi di ascolto, trattamento e accompagnamento della persona maltrattante/autore di violenza;</a:t>
            </a:r>
          </a:p>
          <a:p>
            <a:pPr lvl="0"/>
            <a:r>
              <a:rPr lang="it-IT" sz="2900" dirty="0"/>
              <a:t>promuovere una cultura trasversale </a:t>
            </a:r>
            <a:r>
              <a:rPr lang="it-IT" sz="2900" dirty="0" smtClean="0"/>
              <a:t>anche </a:t>
            </a:r>
            <a:r>
              <a:rPr lang="it-IT" sz="2900" dirty="0"/>
              <a:t>attraverso eventi, convegni e incontri pubblici;</a:t>
            </a:r>
          </a:p>
          <a:p>
            <a:pPr lvl="0"/>
            <a:r>
              <a:rPr lang="it-IT" sz="2900" dirty="0" smtClean="0"/>
              <a:t>attuare</a:t>
            </a:r>
            <a:r>
              <a:rPr lang="it-IT" sz="2900" dirty="0"/>
              <a:t>, attraverso una ricerca ed un aggiornamento continuo, anche in applicazione delle leggi esistenti percorsi sempre più affinati di prevenzione della violenza nei confronti delle donne e di supporto nei confronti degli autori di </a:t>
            </a:r>
            <a:r>
              <a:rPr lang="it-IT" sz="2900" dirty="0" smtClean="0"/>
              <a:t>violenza</a:t>
            </a:r>
            <a:r>
              <a:rPr lang="it-IT" sz="2900" dirty="0"/>
              <a:t>;</a:t>
            </a:r>
            <a:endParaRPr lang="it-IT" sz="2900" dirty="0"/>
          </a:p>
          <a:p>
            <a:pPr lvl="0"/>
            <a:r>
              <a:rPr lang="it-IT" sz="2900" b="1" dirty="0" smtClean="0"/>
              <a:t>definire </a:t>
            </a:r>
            <a:r>
              <a:rPr lang="it-IT" sz="2900" b="1" dirty="0"/>
              <a:t>i requisiti di competenza e conoscenza  degli aderenti con particolare riferimento agli Enti che si occupano di </a:t>
            </a:r>
            <a:r>
              <a:rPr lang="it-IT" sz="2900" b="1" dirty="0" smtClean="0"/>
              <a:t>maltrattanti  </a:t>
            </a:r>
            <a:r>
              <a:rPr lang="it-IT" sz="2900" b="1" i="1" dirty="0" smtClean="0"/>
              <a:t>            </a:t>
            </a:r>
            <a:endParaRPr lang="it-IT" sz="29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34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021983"/>
            <a:ext cx="9601196" cy="3940935"/>
          </a:xfrm>
        </p:spPr>
        <p:txBody>
          <a:bodyPr>
            <a:normAutofit fontScale="85000" lnSpcReduction="20000"/>
          </a:bodyPr>
          <a:lstStyle/>
          <a:p>
            <a:r>
              <a:rPr lang="it-IT" b="1" i="1" dirty="0"/>
              <a:t>Rapporti con l’esterno</a:t>
            </a:r>
          </a:p>
          <a:p>
            <a:pPr marL="0" indent="0">
              <a:buNone/>
            </a:pPr>
            <a:r>
              <a:rPr lang="it-IT" dirty="0" smtClean="0"/>
              <a:t>Attengono alla Consigliera/e </a:t>
            </a:r>
            <a:r>
              <a:rPr lang="it-IT" dirty="0"/>
              <a:t>delegata/o della Città Metropolitana, che coordina il Tavolo, in accordo e condivisione con i soggetti firmatari </a:t>
            </a:r>
            <a:r>
              <a:rPr lang="it-IT" dirty="0" smtClean="0"/>
              <a:t>del </a:t>
            </a:r>
            <a:r>
              <a:rPr lang="it-IT" dirty="0"/>
              <a:t>protocollo.</a:t>
            </a:r>
          </a:p>
          <a:p>
            <a:endParaRPr lang="it-IT" dirty="0"/>
          </a:p>
          <a:p>
            <a:r>
              <a:rPr lang="it-IT" b="1" i="1" dirty="0"/>
              <a:t>Segreteria organizzativa</a:t>
            </a:r>
          </a:p>
          <a:p>
            <a:pPr marL="0" indent="0">
              <a:buNone/>
            </a:pPr>
            <a:r>
              <a:rPr lang="it-IT" dirty="0"/>
              <a:t>La segreteria organizzativa è gestita dall’Ufficio competente in materia di Pari Opportunità della Città Metropolitana di Torino.</a:t>
            </a:r>
          </a:p>
          <a:p>
            <a:endParaRPr lang="it-IT" dirty="0"/>
          </a:p>
          <a:p>
            <a:r>
              <a:rPr lang="it-IT" b="1" i="1" dirty="0"/>
              <a:t>Gruppi di Lavoro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L’attività verrà svolta attraverso appositi gruppi di lavoro di volta in volta definiti in funzione delle attività che si vorranno prioritariamente realizzare.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775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628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Organico</vt:lpstr>
      <vt:lpstr>TAVOLO DELLA CITTA’ METROPOLITANA DI TORINO PER PROGETTI FINALIZZATI AL CAMBIAMENTO DEGLI AUTORI DI VIOLENZA </vt:lpstr>
      <vt:lpstr>Premesse</vt:lpstr>
      <vt:lpstr>REQUISITI</vt:lpstr>
      <vt:lpstr>OBIETTIVI</vt:lpstr>
      <vt:lpstr>Attività</vt:lpstr>
      <vt:lpstr>Funzionamento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TAVOLO DELLA CITTA’ METROPOLITANA DI TORINO PER PROGETTI FINALIZZATI AL CAMBIAMENTO DEGLI AUTORI DI VIOLENZA </dc:title>
  <dc:creator>dibella</dc:creator>
  <cp:lastModifiedBy>dibella</cp:lastModifiedBy>
  <cp:revision>7</cp:revision>
  <dcterms:created xsi:type="dcterms:W3CDTF">2017-11-05T19:57:51Z</dcterms:created>
  <dcterms:modified xsi:type="dcterms:W3CDTF">2017-11-05T20:14:51Z</dcterms:modified>
</cp:coreProperties>
</file>