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D0FC5-8173-4CB0-BA38-A43A260B0248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55A23-B8BE-405E-AB64-1A8237D5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8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E66-3DB8-EB4E-9EF3-38FD1D14BD0E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F06-AB58-A747-94E5-4D4290A48C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E66-3DB8-EB4E-9EF3-38FD1D14BD0E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F06-AB58-A747-94E5-4D4290A48C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E66-3DB8-EB4E-9EF3-38FD1D14BD0E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F06-AB58-A747-94E5-4D4290A48C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E66-3DB8-EB4E-9EF3-38FD1D14BD0E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F06-AB58-A747-94E5-4D4290A48C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E66-3DB8-EB4E-9EF3-38FD1D14BD0E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F06-AB58-A747-94E5-4D4290A48C3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03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E66-3DB8-EB4E-9EF3-38FD1D14BD0E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F06-AB58-A747-94E5-4D4290A48C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E66-3DB8-EB4E-9EF3-38FD1D14BD0E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F06-AB58-A747-94E5-4D4290A48C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E66-3DB8-EB4E-9EF3-38FD1D14BD0E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F06-AB58-A747-94E5-4D4290A48C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E66-3DB8-EB4E-9EF3-38FD1D14BD0E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F06-AB58-A747-94E5-4D4290A48C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E66-3DB8-EB4E-9EF3-38FD1D14BD0E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F06-AB58-A747-94E5-4D4290A48C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E66-3DB8-EB4E-9EF3-38FD1D14BD0E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F06-AB58-A747-94E5-4D4290A48C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E66-3DB8-EB4E-9EF3-38FD1D14BD0E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F06-AB58-A747-94E5-4D4290A48C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7BE66-3DB8-EB4E-9EF3-38FD1D14BD0E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88F06-AB58-A747-94E5-4D4290A48C3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578" y="3417121"/>
            <a:ext cx="78548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203B80"/>
                </a:solidFill>
                <a:latin typeface="Museo 300"/>
                <a:cs typeface="Museo 300"/>
              </a:rPr>
              <a:t>Hnaider</a:t>
            </a:r>
            <a:r>
              <a:rPr lang="en-US" sz="4400" b="1" dirty="0" smtClean="0">
                <a:solidFill>
                  <a:srgbClr val="203B80"/>
                </a:solidFill>
                <a:latin typeface="Museo 300"/>
                <a:cs typeface="Museo 300"/>
              </a:rPr>
              <a:t> </a:t>
            </a:r>
            <a:r>
              <a:rPr lang="en-US" sz="4400" b="1" dirty="0">
                <a:solidFill>
                  <a:srgbClr val="203B80"/>
                </a:solidFill>
                <a:latin typeface="Museo 300"/>
                <a:cs typeface="Museo 300"/>
              </a:rPr>
              <a:t>Water Tower </a:t>
            </a:r>
            <a:r>
              <a:rPr lang="en-US" sz="4400" b="1" dirty="0" smtClean="0">
                <a:solidFill>
                  <a:srgbClr val="203B80"/>
                </a:solidFill>
                <a:latin typeface="Museo 300"/>
                <a:cs typeface="Museo 300"/>
              </a:rPr>
              <a:t>Project</a:t>
            </a:r>
            <a:endParaRPr lang="en-US" sz="4400" b="1" dirty="0">
              <a:solidFill>
                <a:srgbClr val="203B80"/>
              </a:solidFill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897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9036" y="2698231"/>
            <a:ext cx="66106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rgbClr val="203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300"/>
                <a:cs typeface="Museo 300"/>
              </a:rPr>
              <a:t>Thank You</a:t>
            </a:r>
            <a:endParaRPr lang="en-US" sz="8800" b="1" dirty="0">
              <a:solidFill>
                <a:srgbClr val="203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4390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0255" y="1498051"/>
            <a:ext cx="6045601" cy="67142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203B80"/>
                </a:solidFill>
                <a:latin typeface="Museo 300"/>
                <a:ea typeface="+mn-ea"/>
                <a:cs typeface="Museo 300"/>
              </a:rPr>
              <a:t>Objectives: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0255" y="2265007"/>
            <a:ext cx="8574438" cy="4220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Museo 300"/>
              </a:rPr>
              <a:t>Increase </a:t>
            </a:r>
            <a:r>
              <a:rPr lang="en-US" sz="1800" dirty="0">
                <a:latin typeface="Museo 300"/>
              </a:rPr>
              <a:t>the efficiency of the implemented </a:t>
            </a:r>
            <a:r>
              <a:rPr lang="en-US" sz="1800" dirty="0" smtClean="0">
                <a:latin typeface="Museo 300"/>
              </a:rPr>
              <a:t>water network </a:t>
            </a:r>
            <a:r>
              <a:rPr lang="en-US" sz="1800" dirty="0">
                <a:latin typeface="Museo 300"/>
              </a:rPr>
              <a:t>by covering </a:t>
            </a:r>
            <a:r>
              <a:rPr lang="en-US" sz="1800" dirty="0" smtClean="0">
                <a:latin typeface="Museo 300"/>
              </a:rPr>
              <a:t>the whole </a:t>
            </a:r>
            <a:r>
              <a:rPr lang="en-US" sz="1800" dirty="0">
                <a:latin typeface="Museo 300"/>
              </a:rPr>
              <a:t>water demand </a:t>
            </a:r>
            <a:r>
              <a:rPr lang="en-US" sz="1800" dirty="0" smtClean="0">
                <a:latin typeface="Museo 300"/>
              </a:rPr>
              <a:t>of </a:t>
            </a:r>
            <a:r>
              <a:rPr lang="en-US" sz="1800" dirty="0" err="1" smtClean="0">
                <a:latin typeface="Museo 300"/>
              </a:rPr>
              <a:t>Hnaider</a:t>
            </a:r>
            <a:r>
              <a:rPr lang="en-US" sz="1800" dirty="0" smtClean="0">
                <a:latin typeface="Museo 300"/>
              </a:rPr>
              <a:t> residents including Syrian refugees</a:t>
            </a:r>
            <a:r>
              <a:rPr lang="en-US" sz="1600" dirty="0" smtClean="0">
                <a:latin typeface="Museo 30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500" dirty="0">
              <a:latin typeface="Museo 30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Museo 300"/>
              </a:rPr>
              <a:t>Alleviate the chronic shortage of domestic water in </a:t>
            </a:r>
            <a:r>
              <a:rPr lang="en-US" sz="1800" dirty="0" err="1" smtClean="0">
                <a:latin typeface="Museo 300"/>
              </a:rPr>
              <a:t>Hnaider</a:t>
            </a:r>
            <a:r>
              <a:rPr lang="en-US" sz="1800" dirty="0" smtClean="0">
                <a:latin typeface="Museo 300"/>
              </a:rPr>
              <a:t> on a sustainable long-term basis, thereby improving the well-being of the </a:t>
            </a:r>
            <a:r>
              <a:rPr lang="en-US" sz="1800" dirty="0">
                <a:latin typeface="Museo 300"/>
              </a:rPr>
              <a:t>inhabitants and </a:t>
            </a:r>
            <a:r>
              <a:rPr lang="en-US" sz="1800" dirty="0" smtClean="0">
                <a:latin typeface="Museo 300"/>
              </a:rPr>
              <a:t>decreasing the </a:t>
            </a:r>
            <a:r>
              <a:rPr lang="en-US" sz="1800" dirty="0">
                <a:latin typeface="Museo 300"/>
              </a:rPr>
              <a:t>use of illegal water </a:t>
            </a:r>
            <a:r>
              <a:rPr lang="en-US" sz="1800" dirty="0" smtClean="0">
                <a:latin typeface="Museo 300"/>
              </a:rPr>
              <a:t>supply.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500" dirty="0" smtClean="0">
              <a:latin typeface="Museo 30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Museo 300"/>
              </a:rPr>
              <a:t>S</a:t>
            </a:r>
            <a:r>
              <a:rPr lang="en-US" sz="1800" dirty="0" smtClean="0">
                <a:latin typeface="Museo 300"/>
              </a:rPr>
              <a:t>upport the Lebanese Government in developing the economic infrastructure sector in such remote area which was highly affected during the Syrian Crisis.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500" dirty="0" smtClean="0">
              <a:latin typeface="Museo 30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Museo 300"/>
              </a:rPr>
              <a:t>R</a:t>
            </a:r>
            <a:r>
              <a:rPr lang="en-US" sz="1800" dirty="0" smtClean="0">
                <a:latin typeface="Museo 300"/>
              </a:rPr>
              <a:t>elieve the associated economic, environmental, health and social stresses on the host communities.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500" dirty="0" smtClean="0">
              <a:latin typeface="Museo 30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Museo 300"/>
              </a:rPr>
              <a:t>Assist local residents in having a reliable water source all around the day.</a:t>
            </a:r>
            <a:endParaRPr lang="en-US" sz="1800" dirty="0">
              <a:latin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42442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1"/>
          <p:cNvSpPr>
            <a:spLocks noGrp="1"/>
          </p:cNvSpPr>
          <p:nvPr>
            <p:ph type="title"/>
          </p:nvPr>
        </p:nvSpPr>
        <p:spPr>
          <a:xfrm>
            <a:off x="334923" y="1413093"/>
            <a:ext cx="4237075" cy="749150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b="1" dirty="0">
                <a:solidFill>
                  <a:srgbClr val="203B80"/>
                </a:solidFill>
                <a:latin typeface="Museo 300"/>
                <a:ea typeface="+mn-ea"/>
                <a:cs typeface="Museo 300"/>
              </a:rPr>
              <a:t>Geographic location:</a:t>
            </a:r>
            <a:endParaRPr lang="en-GB" sz="2800" b="1" dirty="0">
              <a:solidFill>
                <a:srgbClr val="203B80"/>
              </a:solidFill>
              <a:latin typeface="Museo 300"/>
              <a:ea typeface="+mn-ea"/>
              <a:cs typeface="Museo 300"/>
            </a:endParaRPr>
          </a:p>
        </p:txBody>
      </p:sp>
      <p:pic>
        <p:nvPicPr>
          <p:cNvPr id="3" name="Picture 6" descr="wadi_khalid_sections_2012b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50"/>
          <a:stretch/>
        </p:blipFill>
        <p:spPr bwMode="auto">
          <a:xfrm>
            <a:off x="402265" y="2262339"/>
            <a:ext cx="3151633" cy="421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623991" y="4371755"/>
            <a:ext cx="1224166" cy="593801"/>
          </a:xfrm>
          <a:prstGeom prst="ellipse">
            <a:avLst/>
          </a:prstGeom>
          <a:noFill/>
          <a:ln w="28575">
            <a:solidFill>
              <a:srgbClr val="00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CCFF"/>
                </a:solidFill>
              </a:rPr>
              <a:t>Hnaider</a:t>
            </a:r>
            <a:endParaRPr lang="en-GB" sz="1600" b="1" dirty="0">
              <a:solidFill>
                <a:srgbClr val="00CC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83" y="-267646"/>
            <a:ext cx="4852358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030364" y="538155"/>
            <a:ext cx="462218" cy="430305"/>
          </a:xfrm>
          <a:prstGeom prst="ellipse">
            <a:avLst/>
          </a:prstGeom>
          <a:noFill/>
          <a:ln w="57150">
            <a:solidFill>
              <a:srgbClr val="00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48157" y="859809"/>
            <a:ext cx="5040249" cy="3511946"/>
          </a:xfrm>
          <a:prstGeom prst="straightConnector1">
            <a:avLst/>
          </a:prstGeom>
          <a:ln w="38100">
            <a:solidFill>
              <a:srgbClr val="00CC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2002" y="1448956"/>
            <a:ext cx="6045601" cy="67142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203B80"/>
                </a:solidFill>
                <a:latin typeface="Museo 300"/>
                <a:cs typeface="Museo 300"/>
              </a:defRPr>
            </a:lvl1pPr>
          </a:lstStyle>
          <a:p>
            <a:r>
              <a:rPr lang="en-US" dirty="0"/>
              <a:t>Existing Population: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90891" y="2190213"/>
          <a:ext cx="7201030" cy="58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493"/>
                <a:gridCol w="1752187"/>
                <a:gridCol w="1773175"/>
                <a:gridCol w="1773175"/>
              </a:tblGrid>
              <a:tr h="2743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300" kern="1200" dirty="0" smtClean="0"/>
                        <a:t>Village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Museo 30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300" kern="1200" dirty="0" smtClean="0"/>
                        <a:t>Lebanese Population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Museo 30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300" kern="1200" dirty="0" smtClean="0"/>
                        <a:t>Syrian Refugees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Museo 30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Total Residents</a:t>
                      </a:r>
                      <a:endParaRPr lang="en-US" sz="1300" dirty="0">
                        <a:latin typeface="Museo 300"/>
                      </a:endParaRPr>
                    </a:p>
                  </a:txBody>
                  <a:tcPr marL="68580" marR="68580" marT="34290" marB="34290"/>
                </a:tc>
              </a:tr>
              <a:tr h="311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err="1" smtClean="0"/>
                        <a:t>Hnaider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Museo 30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/>
                        <a:t>3200</a:t>
                      </a:r>
                      <a:endParaRPr lang="en-US" sz="1500" b="1" kern="1200" dirty="0" smtClean="0">
                        <a:solidFill>
                          <a:schemeClr val="dk1"/>
                        </a:solidFill>
                        <a:latin typeface="Museo 30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/>
                        <a:t>2000</a:t>
                      </a:r>
                      <a:endParaRPr lang="en-US" sz="1500" b="1" kern="1200" dirty="0" smtClean="0">
                        <a:solidFill>
                          <a:schemeClr val="dk1"/>
                        </a:solidFill>
                        <a:latin typeface="Museo 30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5200</a:t>
                      </a:r>
                      <a:endParaRPr lang="en-US" sz="1500" b="1" dirty="0" smtClean="0">
                        <a:latin typeface="Museo 30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0" r="713" b="3475"/>
          <a:stretch/>
        </p:blipFill>
        <p:spPr>
          <a:xfrm>
            <a:off x="990891" y="2863230"/>
            <a:ext cx="7201031" cy="33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41968" y="1523045"/>
            <a:ext cx="6045601" cy="67142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it-IT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203B80"/>
                </a:solidFill>
                <a:latin typeface="Museo 300"/>
                <a:cs typeface="Museo 300"/>
              </a:defRPr>
            </a:lvl1pPr>
          </a:lstStyle>
          <a:p>
            <a:r>
              <a:rPr lang="en-US" dirty="0"/>
              <a:t>Project Concept: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097" y="2392772"/>
            <a:ext cx="6889386" cy="3698877"/>
            <a:chOff x="535255" y="2066208"/>
            <a:chExt cx="7052900" cy="3698877"/>
          </a:xfrm>
        </p:grpSpPr>
        <p:pic>
          <p:nvPicPr>
            <p:cNvPr id="5" name="Picture 6" descr="wadi_khalid_sections_2012b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98"/>
            <a:stretch/>
          </p:blipFill>
          <p:spPr bwMode="auto">
            <a:xfrm>
              <a:off x="1210234" y="2066208"/>
              <a:ext cx="6377921" cy="3698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99005" l="2439" r="90244"/>
                      </a14:imgEffect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-4088" t="1689" r="5062" b="701"/>
            <a:stretch/>
          </p:blipFill>
          <p:spPr>
            <a:xfrm rot="5687298">
              <a:off x="3373812" y="2356731"/>
              <a:ext cx="342374" cy="3377514"/>
            </a:xfrm>
            <a:prstGeom prst="rect">
              <a:avLst/>
            </a:prstGeom>
          </p:spPr>
        </p:pic>
        <p:pic>
          <p:nvPicPr>
            <p:cNvPr id="1034" name="Picture 10" descr="Image result for elevated reservoir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8" b="89778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279" y="3576499"/>
              <a:ext cx="1046865" cy="1046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pump icon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03" b="88718" l="44237" r="831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2" t="42977" r="12870" b="8496"/>
            <a:stretch/>
          </p:blipFill>
          <p:spPr bwMode="auto">
            <a:xfrm>
              <a:off x="535255" y="3392632"/>
              <a:ext cx="1332412" cy="90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mage result for household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17606" y="2993072"/>
              <a:ext cx="500679" cy="500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 descr="Image result for household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97679" y="2552441"/>
              <a:ext cx="500679" cy="500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4" descr="Image result for household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71082" y="2993480"/>
              <a:ext cx="500679" cy="500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Related imag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5781" b="47168" l="27734" r="432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65" t="26206" r="54732" b="50411"/>
            <a:stretch/>
          </p:blipFill>
          <p:spPr bwMode="auto">
            <a:xfrm rot="1701548">
              <a:off x="5240661" y="2980409"/>
              <a:ext cx="323171" cy="64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Related imag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65" t="26206" r="54732" b="50411"/>
            <a:stretch/>
          </p:blipFill>
          <p:spPr bwMode="auto">
            <a:xfrm rot="3773981">
              <a:off x="5613979" y="3423932"/>
              <a:ext cx="319721" cy="64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Related imag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65" t="26206" r="54732" b="50411"/>
            <a:stretch/>
          </p:blipFill>
          <p:spPr bwMode="auto">
            <a:xfrm rot="20137433">
              <a:off x="4722444" y="3425870"/>
              <a:ext cx="243013" cy="60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984026" y="3191651"/>
            <a:ext cx="2482896" cy="2747994"/>
            <a:chOff x="7075900" y="3106725"/>
            <a:chExt cx="2482896" cy="2747994"/>
          </a:xfrm>
        </p:grpSpPr>
        <p:sp>
          <p:nvSpPr>
            <p:cNvPr id="16" name="TextBox 15"/>
            <p:cNvSpPr txBox="1"/>
            <p:nvPr/>
          </p:nvSpPr>
          <p:spPr>
            <a:xfrm>
              <a:off x="7857300" y="3195840"/>
              <a:ext cx="1471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useo 300"/>
                </a:rPr>
                <a:t>New Water Reservoir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95276" y="4024877"/>
              <a:ext cx="1763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useo 300"/>
                </a:rPr>
                <a:t>Households</a:t>
              </a:r>
              <a:endParaRPr lang="en-US" sz="1400" dirty="0">
                <a:latin typeface="Museo 30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56087" y="4655879"/>
              <a:ext cx="162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useo 300"/>
                </a:rPr>
                <a:t>Pump Station- </a:t>
              </a:r>
              <a:r>
                <a:rPr lang="en-US" sz="1400" dirty="0" err="1" smtClean="0">
                  <a:latin typeface="Museo 300"/>
                </a:rPr>
                <a:t>Nabaa</a:t>
              </a:r>
              <a:r>
                <a:rPr lang="en-US" sz="1400" dirty="0" smtClean="0">
                  <a:latin typeface="Museo 300"/>
                </a:rPr>
                <a:t> </a:t>
              </a:r>
              <a:r>
                <a:rPr lang="en-US" sz="1400" dirty="0" err="1" smtClean="0">
                  <a:latin typeface="Museo 300"/>
                </a:rPr>
                <a:t>Es</a:t>
              </a:r>
              <a:r>
                <a:rPr lang="en-US" sz="1400" dirty="0" smtClean="0">
                  <a:latin typeface="Museo 300"/>
                </a:rPr>
                <a:t> </a:t>
              </a:r>
              <a:r>
                <a:rPr lang="en-US" sz="1400" dirty="0" err="1" smtClean="0">
                  <a:latin typeface="Museo 300"/>
                </a:rPr>
                <a:t>Safaa</a:t>
              </a:r>
              <a:endParaRPr lang="en-US" sz="1400" dirty="0" smtClean="0">
                <a:latin typeface="Museo 300"/>
              </a:endParaRPr>
            </a:p>
          </p:txBody>
        </p:sp>
        <p:pic>
          <p:nvPicPr>
            <p:cNvPr id="20" name="Picture 14" descr="Image result for household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32939" y="3928425"/>
              <a:ext cx="489071" cy="500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Image result for elevated reservoir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8" b="89778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292" y="3106725"/>
              <a:ext cx="785860" cy="804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Image result for pump icon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03" b="88718" l="44237" r="831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2" t="42977" r="12870" b="8496"/>
            <a:stretch/>
          </p:blipFill>
          <p:spPr bwMode="auto">
            <a:xfrm>
              <a:off x="7075900" y="4698094"/>
              <a:ext cx="781400" cy="541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99005" l="2439" r="90244"/>
                      </a14:imgEffect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-4088" t="1689" r="5062" b="701"/>
            <a:stretch/>
          </p:blipFill>
          <p:spPr>
            <a:xfrm rot="5400000">
              <a:off x="7311820" y="5237611"/>
              <a:ext cx="342374" cy="74858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93432" y="5331499"/>
              <a:ext cx="135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useo 300"/>
                </a:rPr>
                <a:t>Transmission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67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6550" y="1450126"/>
            <a:ext cx="8767325" cy="67142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it-IT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203B80"/>
                </a:solidFill>
                <a:latin typeface="Museo 300"/>
                <a:cs typeface="Museo 300"/>
              </a:defRPr>
            </a:lvl1pPr>
          </a:lstStyle>
          <a:p>
            <a:r>
              <a:rPr lang="en-US" dirty="0" smtClean="0"/>
              <a:t>Implementation- </a:t>
            </a:r>
            <a:r>
              <a:rPr lang="en-US" dirty="0"/>
              <a:t>Construction of the Reservoir: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311" y="2135352"/>
            <a:ext cx="857726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Museo 300"/>
              </a:rPr>
              <a:t>The construction phase was launched by implementing a 10cm </a:t>
            </a:r>
            <a:r>
              <a:rPr lang="en-US" sz="1600" dirty="0">
                <a:latin typeface="Museo 300"/>
              </a:rPr>
              <a:t>layer of blinding concrete </a:t>
            </a:r>
            <a:r>
              <a:rPr lang="en-US" sz="1600" dirty="0" smtClean="0">
                <a:latin typeface="Museo 300"/>
              </a:rPr>
              <a:t>before the beginning of the raft foundation.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500" dirty="0" smtClean="0">
              <a:latin typeface="Museo 30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Museo 300"/>
              </a:rPr>
              <a:t>The raft foundation started, and all works was prepared according to the design plans and technical drawings.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Museo 300"/>
            </a:endParaRPr>
          </a:p>
        </p:txBody>
      </p:sp>
      <p:pic>
        <p:nvPicPr>
          <p:cNvPr id="7" name="Picture 6" descr="D:\UNDP\Hnaider Reservoir\TORINO\TORINO\Site Works\IMG-20170420-WA007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r="8413" b="7137"/>
          <a:stretch/>
        </p:blipFill>
        <p:spPr bwMode="auto">
          <a:xfrm>
            <a:off x="4253516" y="3304903"/>
            <a:ext cx="4482057" cy="2920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Ranim\UNDP\Hnaider Reservoir\TORINO\Site Works\IMG_851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5" b="23521"/>
          <a:stretch/>
        </p:blipFill>
        <p:spPr bwMode="auto">
          <a:xfrm>
            <a:off x="315066" y="3304903"/>
            <a:ext cx="3708354" cy="2920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50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UNDP\Hnaider Reservoir\TORINO\TORINO\Site Works\IMG_93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7" y="3347112"/>
            <a:ext cx="4016148" cy="281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27322" r="22096" b="22404"/>
          <a:stretch/>
        </p:blipFill>
        <p:spPr>
          <a:xfrm>
            <a:off x="5813950" y="1251523"/>
            <a:ext cx="3152634" cy="4911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203" y="1770210"/>
            <a:ext cx="57057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The reservoir is supported by 6 columns </a:t>
            </a:r>
            <a:r>
              <a:rPr lang="en-US" dirty="0" smtClean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forming</a:t>
            </a:r>
          </a:p>
          <a:p>
            <a:pPr algn="just"/>
            <a:r>
              <a:rPr lang="en-US" dirty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    a </a:t>
            </a:r>
            <a:r>
              <a:rPr lang="en-US" dirty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hexagonal shape, each column </a:t>
            </a:r>
            <a:r>
              <a:rPr lang="en-US" dirty="0" smtClean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has </a:t>
            </a:r>
            <a:r>
              <a:rPr lang="en-US" dirty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diameter </a:t>
            </a:r>
          </a:p>
          <a:p>
            <a:pPr algn="just"/>
            <a:r>
              <a:rPr lang="en-US" dirty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    of </a:t>
            </a:r>
            <a:r>
              <a:rPr lang="en-US" dirty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80 cm. </a:t>
            </a:r>
            <a:endParaRPr lang="en-US" dirty="0" smtClean="0">
              <a:latin typeface="Museo 30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The structure also includes </a:t>
            </a:r>
            <a:r>
              <a:rPr lang="en-US" dirty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5 identical </a:t>
            </a:r>
            <a:r>
              <a:rPr lang="en-US" dirty="0" smtClean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beams at</a:t>
            </a:r>
          </a:p>
          <a:p>
            <a:pPr algn="just"/>
            <a:r>
              <a:rPr lang="en-US" dirty="0" smtClean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different levels, each one </a:t>
            </a:r>
            <a:r>
              <a:rPr lang="en-US" dirty="0" smtClean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has </a:t>
            </a:r>
            <a:r>
              <a:rPr lang="en-US" dirty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thickness of </a:t>
            </a:r>
            <a:r>
              <a:rPr lang="en-US" dirty="0">
                <a:latin typeface="Museo 300"/>
                <a:ea typeface="Calibri" panose="020F0502020204030204" pitchFamily="34" charset="0"/>
                <a:cs typeface="Arial" panose="020B0604020202020204" pitchFamily="34" charset="0"/>
              </a:rPr>
              <a:t>60 cm.</a:t>
            </a:r>
            <a:endParaRPr lang="en-US" dirty="0">
              <a:latin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38936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2095" r="13276" b="8611"/>
          <a:stretch/>
        </p:blipFill>
        <p:spPr>
          <a:xfrm>
            <a:off x="5063319" y="505757"/>
            <a:ext cx="3821373" cy="5717622"/>
          </a:xfrm>
          <a:prstGeom prst="rect">
            <a:avLst/>
          </a:prstGeom>
        </p:spPr>
      </p:pic>
      <p:pic>
        <p:nvPicPr>
          <p:cNvPr id="7" name="Picture 6" descr="D:\UNDP\Hnaider Reservoir\TORINO\TORINO\Site Works\IMG_982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4" b="16450"/>
          <a:stretch/>
        </p:blipFill>
        <p:spPr bwMode="auto">
          <a:xfrm>
            <a:off x="764274" y="1730863"/>
            <a:ext cx="4026089" cy="4492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10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2903" y="1395534"/>
            <a:ext cx="3130799" cy="79425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it-IT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203B80"/>
                </a:solidFill>
                <a:latin typeface="Museo 300"/>
                <a:cs typeface="Museo 300"/>
              </a:defRPr>
            </a:lvl1pPr>
          </a:lstStyle>
          <a:p>
            <a:r>
              <a:rPr lang="en-US" dirty="0"/>
              <a:t>Project Results: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945327"/>
              </p:ext>
            </p:extLst>
          </p:nvPr>
        </p:nvGraphicFramePr>
        <p:xfrm>
          <a:off x="482961" y="2189788"/>
          <a:ext cx="8074186" cy="4016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093"/>
                <a:gridCol w="4037093"/>
              </a:tblGrid>
              <a:tr h="3895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Before the Intervention</a:t>
                      </a:r>
                      <a:endParaRPr lang="en-US" sz="1600" dirty="0">
                        <a:latin typeface="Museo 3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After the Intervention</a:t>
                      </a:r>
                      <a:endParaRPr lang="en-US" sz="1600" dirty="0">
                        <a:latin typeface="Museo 300"/>
                      </a:endParaRPr>
                    </a:p>
                  </a:txBody>
                  <a:tcPr anchor="ctr"/>
                </a:tc>
              </a:tr>
              <a:tr h="55131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Deficit in water balance between demand and supply</a:t>
                      </a:r>
                      <a:endParaRPr lang="en-US" sz="1600" dirty="0">
                        <a:latin typeface="Museo 3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Water</a:t>
                      </a:r>
                      <a:r>
                        <a:rPr lang="en-US" sz="1600" baseline="0" dirty="0" smtClean="0"/>
                        <a:t> is available for all residents</a:t>
                      </a:r>
                      <a:endParaRPr lang="en-US" sz="1600" dirty="0">
                        <a:latin typeface="Museo 300"/>
                      </a:endParaRPr>
                    </a:p>
                  </a:txBody>
                  <a:tcPr anchor="ctr"/>
                </a:tc>
              </a:tr>
              <a:tr h="78344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The old reservoir was considered as an undersized structure</a:t>
                      </a:r>
                      <a:r>
                        <a:rPr lang="en-US" sz="1600" baseline="0" dirty="0" smtClean="0"/>
                        <a:t> by the Water Establishment</a:t>
                      </a:r>
                      <a:endParaRPr lang="en-US" sz="1600" dirty="0">
                        <a:latin typeface="Museo 3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New elevated Reservoir</a:t>
                      </a:r>
                      <a:r>
                        <a:rPr lang="en-US" sz="1600" baseline="0" dirty="0" smtClean="0"/>
                        <a:t> takes into account the population growth for the coming 25 years</a:t>
                      </a:r>
                      <a:endParaRPr lang="en-US" sz="1600" baseline="0" dirty="0" smtClean="0">
                        <a:latin typeface="Museo 300"/>
                      </a:endParaRPr>
                    </a:p>
                  </a:txBody>
                  <a:tcPr anchor="ctr"/>
                </a:tc>
              </a:tr>
              <a:tr h="55131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Shortage of water due to the influx of Syrian refugees</a:t>
                      </a:r>
                      <a:endParaRPr lang="en-US" sz="1600" dirty="0">
                        <a:latin typeface="Museo 3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High capacity</a:t>
                      </a:r>
                      <a:r>
                        <a:rPr lang="en-US" sz="1600" baseline="0" dirty="0" smtClean="0"/>
                        <a:t> storage of the new reservoir lead to excess in water</a:t>
                      </a:r>
                      <a:endParaRPr lang="en-US" sz="1600" dirty="0">
                        <a:latin typeface="Museo 300"/>
                      </a:endParaRPr>
                    </a:p>
                  </a:txBody>
                  <a:tcPr anchor="ctr"/>
                </a:tc>
              </a:tr>
              <a:tr h="55131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Additional costs paid by residents and Syrian refugees for water trucking </a:t>
                      </a:r>
                      <a:endParaRPr lang="en-US" sz="1600" dirty="0">
                        <a:latin typeface="Museo 3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Reduction in costs paid by individual for household water </a:t>
                      </a:r>
                      <a:endParaRPr lang="en-US" sz="1600" dirty="0">
                        <a:latin typeface="Museo 300"/>
                      </a:endParaRPr>
                    </a:p>
                  </a:txBody>
                  <a:tcPr anchor="ctr"/>
                </a:tc>
              </a:tr>
              <a:tr h="101557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Questionable quality of water supplied by private cisterns given often illegal nature of suppliers and undetermined sources</a:t>
                      </a:r>
                      <a:endParaRPr lang="en-US" sz="1600" dirty="0">
                        <a:latin typeface="Museo 3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Lower risk of water contamination given increased use of water from the national water network made more available with the construction of the reservoir</a:t>
                      </a:r>
                      <a:endParaRPr lang="en-US" sz="1600" dirty="0">
                        <a:latin typeface="Museo 30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0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368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Museo 300</vt:lpstr>
      <vt:lpstr>Tema di Office</vt:lpstr>
      <vt:lpstr>PowerPoint Presentation</vt:lpstr>
      <vt:lpstr>PowerPoint Presentation</vt:lpstr>
      <vt:lpstr>Geographic location: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Provincia di Torino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giancarlo</dc:creator>
  <cp:lastModifiedBy>Ranim Baddour</cp:lastModifiedBy>
  <cp:revision>11</cp:revision>
  <dcterms:created xsi:type="dcterms:W3CDTF">2017-03-17T13:43:31Z</dcterms:created>
  <dcterms:modified xsi:type="dcterms:W3CDTF">2018-05-30T08:42:13Z</dcterms:modified>
</cp:coreProperties>
</file>